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63" r:id="rId5"/>
    <p:sldId id="342" r:id="rId6"/>
    <p:sldId id="270" r:id="rId7"/>
    <p:sldId id="314" r:id="rId8"/>
    <p:sldId id="313" r:id="rId9"/>
    <p:sldId id="319" r:id="rId10"/>
    <p:sldId id="339" r:id="rId11"/>
    <p:sldId id="321" r:id="rId12"/>
    <p:sldId id="344" r:id="rId13"/>
    <p:sldId id="338" r:id="rId14"/>
    <p:sldId id="346" r:id="rId15"/>
    <p:sldId id="345" r:id="rId16"/>
    <p:sldId id="343" r:id="rId17"/>
    <p:sldId id="264" r:id="rId18"/>
    <p:sldId id="348" r:id="rId19"/>
    <p:sldId id="350" r:id="rId20"/>
    <p:sldId id="352" r:id="rId21"/>
    <p:sldId id="351" r:id="rId22"/>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E23BC3-B0E3-FB07-7C02-116684A46527}" name="Basile GIDROL" initials="BG" userId="S::basile.gidrol@anteagroup.fr::f1782e31-9b3b-4cdc-842a-93b1463d9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CC"/>
    <a:srgbClr val="CCCCFF"/>
    <a:srgbClr val="3386A8"/>
    <a:srgbClr val="00638E"/>
    <a:srgbClr val="007EA4"/>
    <a:srgbClr val="4999B5"/>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76" autoAdjust="0"/>
  </p:normalViewPr>
  <p:slideViewPr>
    <p:cSldViewPr snapToGrid="0">
      <p:cViewPr varScale="1">
        <p:scale>
          <a:sx n="69" d="100"/>
          <a:sy n="69" d="100"/>
        </p:scale>
        <p:origin x="1157" y="77"/>
      </p:cViewPr>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BDF19F6-C11D-4FAD-BB0C-2586922B4DB7}"/>
              </a:ext>
            </a:extLst>
          </p:cNvPr>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8DFC3A08-6320-49F2-8913-7EB239BF0A40}"/>
              </a:ext>
            </a:extLst>
          </p:cNvPr>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300"/>
            </a:lvl1pPr>
          </a:lstStyle>
          <a:p>
            <a:fld id="{4812ECF7-E8B9-430B-B00F-FA90DBB80D44}" type="datetimeFigureOut">
              <a:rPr lang="fr-FR" smtClean="0"/>
              <a:t>26/10/2022</a:t>
            </a:fld>
            <a:endParaRPr lang="fr-FR"/>
          </a:p>
        </p:txBody>
      </p:sp>
      <p:sp>
        <p:nvSpPr>
          <p:cNvPr id="4" name="Espace réservé du pied de page 3">
            <a:extLst>
              <a:ext uri="{FF2B5EF4-FFF2-40B4-BE49-F238E27FC236}">
                <a16:creationId xmlns:a16="http://schemas.microsoft.com/office/drawing/2014/main" id="{6F5E00C0-96BE-44C8-8B54-D8611C087CF6}"/>
              </a:ext>
            </a:extLst>
          </p:cNvPr>
          <p:cNvSpPr>
            <a:spLocks noGrp="1"/>
          </p:cNvSpPr>
          <p:nvPr>
            <p:ph type="ftr" sz="quarter" idx="2"/>
          </p:nvPr>
        </p:nvSpPr>
        <p:spPr>
          <a:xfrm>
            <a:off x="0" y="9428585"/>
            <a:ext cx="2945659" cy="498055"/>
          </a:xfrm>
          <a:prstGeom prst="rect">
            <a:avLst/>
          </a:prstGeom>
        </p:spPr>
        <p:txBody>
          <a:bodyPr vert="horz" lIns="95558" tIns="47779" rIns="95558" bIns="4777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0234BBAB-761C-4AB1-8543-9747DE98B419}"/>
              </a:ext>
            </a:extLst>
          </p:cNvPr>
          <p:cNvSpPr>
            <a:spLocks noGrp="1"/>
          </p:cNvSpPr>
          <p:nvPr>
            <p:ph type="sldNum" sz="quarter" idx="3"/>
          </p:nvPr>
        </p:nvSpPr>
        <p:spPr>
          <a:xfrm>
            <a:off x="3850443" y="9428585"/>
            <a:ext cx="2945659" cy="498055"/>
          </a:xfrm>
          <a:prstGeom prst="rect">
            <a:avLst/>
          </a:prstGeom>
        </p:spPr>
        <p:txBody>
          <a:bodyPr vert="horz" lIns="95558" tIns="47779" rIns="95558" bIns="47779" rtlCol="0" anchor="b"/>
          <a:lstStyle>
            <a:lvl1pPr algn="r">
              <a:defRPr sz="1300"/>
            </a:lvl1pPr>
          </a:lstStyle>
          <a:p>
            <a:fld id="{FE85D112-7A99-4F7E-AB3D-A8795ED455A9}" type="slidenum">
              <a:rPr lang="fr-FR" smtClean="0"/>
              <a:t>‹N°›</a:t>
            </a:fld>
            <a:endParaRPr lang="fr-FR"/>
          </a:p>
        </p:txBody>
      </p:sp>
    </p:spTree>
    <p:extLst>
      <p:ext uri="{BB962C8B-B14F-4D97-AF65-F5344CB8AC3E}">
        <p14:creationId xmlns:p14="http://schemas.microsoft.com/office/powerpoint/2010/main" val="1906521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D3CDBD0A-4EA9-4CC6-B216-70BD48E42E9E}" type="datetimeFigureOut">
              <a:rPr lang="fr-FR" smtClean="0"/>
              <a:t>26/10/2022</a:t>
            </a:fld>
            <a:endParaRPr lang="fr-FR"/>
          </a:p>
        </p:txBody>
      </p:sp>
      <p:sp>
        <p:nvSpPr>
          <p:cNvPr id="4" name="Espace réservé de l'image des diapositives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36C83955-CBCB-441D-B808-DD4B44EAB2FA}" type="slidenum">
              <a:rPr lang="fr-FR" smtClean="0"/>
              <a:t>‹N°›</a:t>
            </a:fld>
            <a:endParaRPr lang="fr-FR"/>
          </a:p>
        </p:txBody>
      </p:sp>
    </p:spTree>
    <p:extLst>
      <p:ext uri="{BB962C8B-B14F-4D97-AF65-F5344CB8AC3E}">
        <p14:creationId xmlns:p14="http://schemas.microsoft.com/office/powerpoint/2010/main" val="32228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C83955-CBCB-441D-B808-DD4B44EAB2FA}" type="slidenum">
              <a:rPr lang="fr-FR" smtClean="0"/>
              <a:t>1</a:t>
            </a:fld>
            <a:endParaRPr lang="fr-FR"/>
          </a:p>
        </p:txBody>
      </p:sp>
    </p:spTree>
    <p:extLst>
      <p:ext uri="{BB962C8B-B14F-4D97-AF65-F5344CB8AC3E}">
        <p14:creationId xmlns:p14="http://schemas.microsoft.com/office/powerpoint/2010/main" val="265480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C83955-CBCB-441D-B808-DD4B44EAB2FA}" type="slidenum">
              <a:rPr lang="fr-FR" smtClean="0"/>
              <a:t>6</a:t>
            </a:fld>
            <a:endParaRPr lang="fr-FR"/>
          </a:p>
        </p:txBody>
      </p:sp>
    </p:spTree>
    <p:extLst>
      <p:ext uri="{BB962C8B-B14F-4D97-AF65-F5344CB8AC3E}">
        <p14:creationId xmlns:p14="http://schemas.microsoft.com/office/powerpoint/2010/main" val="261501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C83955-CBCB-441D-B808-DD4B44EAB2FA}" type="slidenum">
              <a:rPr lang="fr-FR" smtClean="0"/>
              <a:t>7</a:t>
            </a:fld>
            <a:endParaRPr lang="fr-FR"/>
          </a:p>
        </p:txBody>
      </p:sp>
    </p:spTree>
    <p:extLst>
      <p:ext uri="{BB962C8B-B14F-4D97-AF65-F5344CB8AC3E}">
        <p14:creationId xmlns:p14="http://schemas.microsoft.com/office/powerpoint/2010/main" val="201468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C83955-CBCB-441D-B808-DD4B44EAB2FA}" type="slidenum">
              <a:rPr lang="fr-FR" smtClean="0"/>
              <a:t>8</a:t>
            </a:fld>
            <a:endParaRPr lang="fr-FR"/>
          </a:p>
        </p:txBody>
      </p:sp>
    </p:spTree>
    <p:extLst>
      <p:ext uri="{BB962C8B-B14F-4D97-AF65-F5344CB8AC3E}">
        <p14:creationId xmlns:p14="http://schemas.microsoft.com/office/powerpoint/2010/main" val="352495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C83955-CBCB-441D-B808-DD4B44EAB2FA}" type="slidenum">
              <a:rPr lang="fr-FR" smtClean="0"/>
              <a:t>9</a:t>
            </a:fld>
            <a:endParaRPr lang="fr-FR"/>
          </a:p>
        </p:txBody>
      </p:sp>
    </p:spTree>
    <p:extLst>
      <p:ext uri="{BB962C8B-B14F-4D97-AF65-F5344CB8AC3E}">
        <p14:creationId xmlns:p14="http://schemas.microsoft.com/office/powerpoint/2010/main" val="176658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C83955-CBCB-441D-B808-DD4B44EAB2FA}" type="slidenum">
              <a:rPr lang="fr-FR" smtClean="0"/>
              <a:t>10</a:t>
            </a:fld>
            <a:endParaRPr lang="fr-FR"/>
          </a:p>
        </p:txBody>
      </p:sp>
    </p:spTree>
    <p:extLst>
      <p:ext uri="{BB962C8B-B14F-4D97-AF65-F5344CB8AC3E}">
        <p14:creationId xmlns:p14="http://schemas.microsoft.com/office/powerpoint/2010/main" val="267203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C83955-CBCB-441D-B808-DD4B44EAB2FA}" type="slidenum">
              <a:rPr lang="fr-FR" smtClean="0"/>
              <a:t>14</a:t>
            </a:fld>
            <a:endParaRPr lang="fr-FR"/>
          </a:p>
        </p:txBody>
      </p:sp>
    </p:spTree>
    <p:extLst>
      <p:ext uri="{BB962C8B-B14F-4D97-AF65-F5344CB8AC3E}">
        <p14:creationId xmlns:p14="http://schemas.microsoft.com/office/powerpoint/2010/main" val="3503213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image">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extérieur, personne, homme, crépuscule&#10;&#10;Description générée automatiquement">
            <a:extLst>
              <a:ext uri="{FF2B5EF4-FFF2-40B4-BE49-F238E27FC236}">
                <a16:creationId xmlns:a16="http://schemas.microsoft.com/office/drawing/2014/main" id="{C3DA4242-1CC1-4327-973A-4FBFC15E33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78"/>
          <a:stretch/>
        </p:blipFill>
        <p:spPr>
          <a:xfrm>
            <a:off x="0" y="0"/>
            <a:ext cx="9756986" cy="6858000"/>
          </a:xfrm>
          <a:prstGeom prst="rect">
            <a:avLst/>
          </a:prstGeom>
        </p:spPr>
      </p:pic>
      <p:sp>
        <p:nvSpPr>
          <p:cNvPr id="9" name="Rechthoek 1">
            <a:extLst>
              <a:ext uri="{FF2B5EF4-FFF2-40B4-BE49-F238E27FC236}">
                <a16:creationId xmlns:a16="http://schemas.microsoft.com/office/drawing/2014/main" id="{E9A06405-63EF-4C6C-98B0-65809F2F7874}"/>
              </a:ext>
            </a:extLst>
          </p:cNvPr>
          <p:cNvSpPr/>
          <p:nvPr userDrawn="1"/>
        </p:nvSpPr>
        <p:spPr>
          <a:xfrm>
            <a:off x="2007553" y="2743200"/>
            <a:ext cx="7749433" cy="1629652"/>
          </a:xfrm>
          <a:prstGeom prst="rect">
            <a:avLst/>
          </a:prstGeom>
          <a:solidFill>
            <a:srgbClr val="00638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8">
            <a:extLst>
              <a:ext uri="{FF2B5EF4-FFF2-40B4-BE49-F238E27FC236}">
                <a16:creationId xmlns:a16="http://schemas.microsoft.com/office/drawing/2014/main" id="{7F52FB71-46B3-4D1F-9A96-D446F2269E9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723814" y="2743200"/>
            <a:ext cx="302421" cy="604840"/>
          </a:xfrm>
          <a:prstGeom prst="rect">
            <a:avLst/>
          </a:prstGeom>
        </p:spPr>
      </p:pic>
      <p:sp>
        <p:nvSpPr>
          <p:cNvPr id="6" name="Titel 1">
            <a:extLst>
              <a:ext uri="{FF2B5EF4-FFF2-40B4-BE49-F238E27FC236}">
                <a16:creationId xmlns:a16="http://schemas.microsoft.com/office/drawing/2014/main" id="{2170727C-DBC9-4A98-89CC-4D5546BE644A}"/>
              </a:ext>
            </a:extLst>
          </p:cNvPr>
          <p:cNvSpPr>
            <a:spLocks noGrp="1"/>
          </p:cNvSpPr>
          <p:nvPr>
            <p:ph type="ctrTitle"/>
          </p:nvPr>
        </p:nvSpPr>
        <p:spPr>
          <a:xfrm>
            <a:off x="2007554" y="2755615"/>
            <a:ext cx="7391598" cy="1000126"/>
          </a:xfrm>
        </p:spPr>
        <p:txBody>
          <a:bodyPr anchor="ctr">
            <a:normAutofit/>
          </a:bodyPr>
          <a:lstStyle>
            <a:lvl1pPr algn="r">
              <a:defRPr sz="3600" b="1">
                <a:solidFill>
                  <a:schemeClr val="bg1"/>
                </a:solidFill>
                <a:latin typeface="+mn-lt"/>
              </a:defRPr>
            </a:lvl1pPr>
          </a:lstStyle>
          <a:p>
            <a:endParaRPr lang="fr-FR" noProof="0" dirty="0"/>
          </a:p>
        </p:txBody>
      </p:sp>
      <p:sp>
        <p:nvSpPr>
          <p:cNvPr id="7" name="Ondertitel 2">
            <a:extLst>
              <a:ext uri="{FF2B5EF4-FFF2-40B4-BE49-F238E27FC236}">
                <a16:creationId xmlns:a16="http://schemas.microsoft.com/office/drawing/2014/main" id="{93BDFB4A-07A4-46DA-8CA1-24DBADB4EA6B}"/>
              </a:ext>
            </a:extLst>
          </p:cNvPr>
          <p:cNvSpPr>
            <a:spLocks noGrp="1"/>
          </p:cNvSpPr>
          <p:nvPr>
            <p:ph type="subTitle" idx="1"/>
          </p:nvPr>
        </p:nvSpPr>
        <p:spPr>
          <a:xfrm>
            <a:off x="2007554" y="3862104"/>
            <a:ext cx="7391598" cy="503237"/>
          </a:xfrm>
        </p:spPr>
        <p:txBody>
          <a:bodyPr anchor="ct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noProof="0" dirty="0"/>
          </a:p>
        </p:txBody>
      </p:sp>
      <p:sp>
        <p:nvSpPr>
          <p:cNvPr id="2" name="ZoneTexte 1">
            <a:extLst>
              <a:ext uri="{FF2B5EF4-FFF2-40B4-BE49-F238E27FC236}">
                <a16:creationId xmlns:a16="http://schemas.microsoft.com/office/drawing/2014/main" id="{5FFE3C35-49F9-4AFC-A48B-8B07B2A1B3B0}"/>
              </a:ext>
            </a:extLst>
          </p:cNvPr>
          <p:cNvSpPr txBox="1"/>
          <p:nvPr userDrawn="1"/>
        </p:nvSpPr>
        <p:spPr>
          <a:xfrm>
            <a:off x="9925049" y="6229350"/>
            <a:ext cx="1800225" cy="403027"/>
          </a:xfrm>
          <a:prstGeom prst="rect">
            <a:avLst/>
          </a:prstGeom>
          <a:solidFill>
            <a:schemeClr val="bg1"/>
          </a:solidFill>
        </p:spPr>
        <p:txBody>
          <a:bodyPr wrap="square" rtlCol="0">
            <a:noAutofit/>
          </a:bodyPr>
          <a:lstStyle/>
          <a:p>
            <a:r>
              <a:rPr lang="fr-FR" sz="1600" dirty="0">
                <a:solidFill>
                  <a:srgbClr val="00638E"/>
                </a:solidFill>
                <a:latin typeface="Museo Slab 500" panose="02000000000000000000" pitchFamily="50" charset="0"/>
              </a:rPr>
              <a:t>anteagroup.fr</a:t>
            </a:r>
          </a:p>
        </p:txBody>
      </p:sp>
      <p:pic>
        <p:nvPicPr>
          <p:cNvPr id="8" name="Image 7">
            <a:extLst>
              <a:ext uri="{FF2B5EF4-FFF2-40B4-BE49-F238E27FC236}">
                <a16:creationId xmlns:a16="http://schemas.microsoft.com/office/drawing/2014/main" id="{4B41677F-E757-47F4-98ED-F38688DFCA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56986" y="2743200"/>
            <a:ext cx="1801814" cy="1622141"/>
          </a:xfrm>
          <a:prstGeom prst="rect">
            <a:avLst/>
          </a:prstGeom>
        </p:spPr>
      </p:pic>
    </p:spTree>
    <p:extLst>
      <p:ext uri="{BB962C8B-B14F-4D97-AF65-F5344CB8AC3E}">
        <p14:creationId xmlns:p14="http://schemas.microsoft.com/office/powerpoint/2010/main" val="428354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1661-736A-4540-B538-72387EF79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nl-NL"/>
          </a:p>
        </p:txBody>
      </p:sp>
      <p:sp>
        <p:nvSpPr>
          <p:cNvPr id="3" name="Picture Placeholder 2">
            <a:extLst>
              <a:ext uri="{FF2B5EF4-FFF2-40B4-BE49-F238E27FC236}">
                <a16:creationId xmlns:a16="http://schemas.microsoft.com/office/drawing/2014/main" id="{838B0DED-07A3-4BFC-AFA8-1B289913D0CE}"/>
              </a:ext>
            </a:extLst>
          </p:cNvPr>
          <p:cNvSpPr>
            <a:spLocks noGrp="1"/>
          </p:cNvSpPr>
          <p:nvPr>
            <p:ph type="pic" idx="1"/>
          </p:nvPr>
        </p:nvSpPr>
        <p:spPr>
          <a:xfrm>
            <a:off x="5183188" y="1644073"/>
            <a:ext cx="6169024" cy="4216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nl-NL"/>
          </a:p>
        </p:txBody>
      </p:sp>
      <p:sp>
        <p:nvSpPr>
          <p:cNvPr id="4" name="Text Placeholder 3">
            <a:extLst>
              <a:ext uri="{FF2B5EF4-FFF2-40B4-BE49-F238E27FC236}">
                <a16:creationId xmlns:a16="http://schemas.microsoft.com/office/drawing/2014/main" id="{5CEB5C7E-283C-4551-8EC4-EC83A20A9B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3">
            <a:extLst>
              <a:ext uri="{FF2B5EF4-FFF2-40B4-BE49-F238E27FC236}">
                <a16:creationId xmlns:a16="http://schemas.microsoft.com/office/drawing/2014/main" id="{4E6AB1B3-BF7E-4D9F-890A-C827D2018536}"/>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9" name="Footer Placeholder 4">
            <a:extLst>
              <a:ext uri="{FF2B5EF4-FFF2-40B4-BE49-F238E27FC236}">
                <a16:creationId xmlns:a16="http://schemas.microsoft.com/office/drawing/2014/main" id="{41761E0A-7658-4127-8F37-B4EA60D3AA6C}"/>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a:p>
        </p:txBody>
      </p:sp>
      <p:sp>
        <p:nvSpPr>
          <p:cNvPr id="10" name="Slide Number Placeholder 5">
            <a:extLst>
              <a:ext uri="{FF2B5EF4-FFF2-40B4-BE49-F238E27FC236}">
                <a16:creationId xmlns:a16="http://schemas.microsoft.com/office/drawing/2014/main" id="{5D4BA41A-80CB-4C54-B2DA-2C3E948C8A8B}"/>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22566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B27C-8956-4F82-B3D7-C8D73618FF4E}"/>
              </a:ext>
            </a:extLst>
          </p:cNvPr>
          <p:cNvSpPr>
            <a:spLocks noGrp="1"/>
          </p:cNvSpPr>
          <p:nvPr>
            <p:ph type="title"/>
          </p:nvPr>
        </p:nvSpPr>
        <p:spPr>
          <a:xfrm>
            <a:off x="838200" y="365125"/>
            <a:ext cx="9026236" cy="1325563"/>
          </a:xfrm>
          <a:prstGeom prst="rect">
            <a:avLst/>
          </a:prstGeom>
        </p:spPr>
        <p:txBody>
          <a:bodyPr/>
          <a:lstStyle/>
          <a:p>
            <a:r>
              <a:rPr lang="fr-FR"/>
              <a:t>Modifiez le style du titre</a:t>
            </a:r>
            <a:endParaRPr lang="nl-NL"/>
          </a:p>
        </p:txBody>
      </p:sp>
      <p:sp>
        <p:nvSpPr>
          <p:cNvPr id="3" name="Vertical Text Placeholder 2">
            <a:extLst>
              <a:ext uri="{FF2B5EF4-FFF2-40B4-BE49-F238E27FC236}">
                <a16:creationId xmlns:a16="http://schemas.microsoft.com/office/drawing/2014/main" id="{75E34FDD-1BD6-4143-AA60-0065064407A2}"/>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NL"/>
          </a:p>
        </p:txBody>
      </p:sp>
      <p:sp>
        <p:nvSpPr>
          <p:cNvPr id="7" name="Date Placeholder 3">
            <a:extLst>
              <a:ext uri="{FF2B5EF4-FFF2-40B4-BE49-F238E27FC236}">
                <a16:creationId xmlns:a16="http://schemas.microsoft.com/office/drawing/2014/main" id="{71C338D7-942A-435B-BD87-4E02AA881203}"/>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8" name="Footer Placeholder 4">
            <a:extLst>
              <a:ext uri="{FF2B5EF4-FFF2-40B4-BE49-F238E27FC236}">
                <a16:creationId xmlns:a16="http://schemas.microsoft.com/office/drawing/2014/main" id="{9930AA42-E0FE-4755-84B5-77C7AE1EC362}"/>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a:p>
        </p:txBody>
      </p:sp>
      <p:sp>
        <p:nvSpPr>
          <p:cNvPr id="9" name="Slide Number Placeholder 5">
            <a:extLst>
              <a:ext uri="{FF2B5EF4-FFF2-40B4-BE49-F238E27FC236}">
                <a16:creationId xmlns:a16="http://schemas.microsoft.com/office/drawing/2014/main" id="{29242B56-83AA-49FD-AEC8-401D2A30720C}"/>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12684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ss image">
    <p:bg>
      <p:bgPr>
        <a:solidFill>
          <a:schemeClr val="bg1"/>
        </a:solidFill>
        <a:effectLst/>
      </p:bgPr>
    </p:bg>
    <p:spTree>
      <p:nvGrpSpPr>
        <p:cNvPr id="1" name=""/>
        <p:cNvGrpSpPr/>
        <p:nvPr/>
      </p:nvGrpSpPr>
      <p:grpSpPr>
        <a:xfrm>
          <a:off x="0" y="0"/>
          <a:ext cx="0" cy="0"/>
          <a:chOff x="0" y="0"/>
          <a:chExt cx="0" cy="0"/>
        </a:xfrm>
      </p:grpSpPr>
      <p:sp>
        <p:nvSpPr>
          <p:cNvPr id="9" name="Rechthoek 1">
            <a:extLst>
              <a:ext uri="{FF2B5EF4-FFF2-40B4-BE49-F238E27FC236}">
                <a16:creationId xmlns:a16="http://schemas.microsoft.com/office/drawing/2014/main" id="{E9A06405-63EF-4C6C-98B0-65809F2F7874}"/>
              </a:ext>
            </a:extLst>
          </p:cNvPr>
          <p:cNvSpPr/>
          <p:nvPr userDrawn="1"/>
        </p:nvSpPr>
        <p:spPr>
          <a:xfrm>
            <a:off x="-140946" y="0"/>
            <a:ext cx="9898893" cy="6858000"/>
          </a:xfrm>
          <a:prstGeom prst="rect">
            <a:avLst/>
          </a:prstGeom>
          <a:solidFill>
            <a:srgbClr val="007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8">
            <a:extLst>
              <a:ext uri="{FF2B5EF4-FFF2-40B4-BE49-F238E27FC236}">
                <a16:creationId xmlns:a16="http://schemas.microsoft.com/office/drawing/2014/main" id="{7F52FB71-46B3-4D1F-9A96-D446F2269E9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454497" y="2743668"/>
            <a:ext cx="302421" cy="604840"/>
          </a:xfrm>
          <a:prstGeom prst="rect">
            <a:avLst/>
          </a:prstGeom>
        </p:spPr>
      </p:pic>
      <p:sp>
        <p:nvSpPr>
          <p:cNvPr id="6" name="Titel 1">
            <a:extLst>
              <a:ext uri="{FF2B5EF4-FFF2-40B4-BE49-F238E27FC236}">
                <a16:creationId xmlns:a16="http://schemas.microsoft.com/office/drawing/2014/main" id="{35B85EB0-7C42-46E7-A900-9FAAB6B6BD1E}"/>
              </a:ext>
            </a:extLst>
          </p:cNvPr>
          <p:cNvSpPr>
            <a:spLocks noGrp="1"/>
          </p:cNvSpPr>
          <p:nvPr>
            <p:ph type="ctrTitle"/>
          </p:nvPr>
        </p:nvSpPr>
        <p:spPr>
          <a:xfrm>
            <a:off x="190500" y="2755615"/>
            <a:ext cx="9144000" cy="1000126"/>
          </a:xfrm>
        </p:spPr>
        <p:txBody>
          <a:bodyPr anchor="ctr">
            <a:normAutofit/>
          </a:bodyPr>
          <a:lstStyle>
            <a:lvl1pPr algn="r">
              <a:defRPr sz="3600" b="1">
                <a:solidFill>
                  <a:schemeClr val="bg1"/>
                </a:solidFill>
                <a:latin typeface="+mn-lt"/>
              </a:defRPr>
            </a:lvl1pPr>
          </a:lstStyle>
          <a:p>
            <a:endParaRPr lang="fr-FR" noProof="0" dirty="0"/>
          </a:p>
        </p:txBody>
      </p:sp>
      <p:sp>
        <p:nvSpPr>
          <p:cNvPr id="7" name="Ondertitel 2">
            <a:extLst>
              <a:ext uri="{FF2B5EF4-FFF2-40B4-BE49-F238E27FC236}">
                <a16:creationId xmlns:a16="http://schemas.microsoft.com/office/drawing/2014/main" id="{0FEF660C-9DE0-41B6-975B-9C22B7A4DDF1}"/>
              </a:ext>
            </a:extLst>
          </p:cNvPr>
          <p:cNvSpPr>
            <a:spLocks noGrp="1"/>
          </p:cNvSpPr>
          <p:nvPr>
            <p:ph type="subTitle" idx="1"/>
          </p:nvPr>
        </p:nvSpPr>
        <p:spPr>
          <a:xfrm>
            <a:off x="190500" y="3862104"/>
            <a:ext cx="9144000" cy="503237"/>
          </a:xfrm>
        </p:spPr>
        <p:txBody>
          <a:bodyPr anchor="ct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noProof="0" dirty="0"/>
          </a:p>
        </p:txBody>
      </p:sp>
      <p:sp>
        <p:nvSpPr>
          <p:cNvPr id="2" name="ZoneTexte 1">
            <a:extLst>
              <a:ext uri="{FF2B5EF4-FFF2-40B4-BE49-F238E27FC236}">
                <a16:creationId xmlns:a16="http://schemas.microsoft.com/office/drawing/2014/main" id="{0D4A8BE9-7BEB-491B-9811-89E24545D887}"/>
              </a:ext>
            </a:extLst>
          </p:cNvPr>
          <p:cNvSpPr txBox="1"/>
          <p:nvPr userDrawn="1"/>
        </p:nvSpPr>
        <p:spPr>
          <a:xfrm>
            <a:off x="9925049" y="6229350"/>
            <a:ext cx="1800225" cy="403027"/>
          </a:xfrm>
          <a:prstGeom prst="rect">
            <a:avLst/>
          </a:prstGeom>
          <a:solidFill>
            <a:schemeClr val="bg1"/>
          </a:solidFill>
        </p:spPr>
        <p:txBody>
          <a:bodyPr wrap="square" rtlCol="0">
            <a:noAutofit/>
          </a:bodyPr>
          <a:lstStyle/>
          <a:p>
            <a:r>
              <a:rPr lang="fr-FR" sz="1600" dirty="0">
                <a:solidFill>
                  <a:srgbClr val="00638E"/>
                </a:solidFill>
                <a:latin typeface="Museo Slab 500" panose="02000000000000000000" pitchFamily="50" charset="0"/>
              </a:rPr>
              <a:t>anteagroup.fr</a:t>
            </a:r>
          </a:p>
        </p:txBody>
      </p:sp>
      <p:pic>
        <p:nvPicPr>
          <p:cNvPr id="3" name="Image 2">
            <a:extLst>
              <a:ext uri="{FF2B5EF4-FFF2-40B4-BE49-F238E27FC236}">
                <a16:creationId xmlns:a16="http://schemas.microsoft.com/office/drawing/2014/main" id="{304CC74F-73CA-40A9-ACB4-E82AFC766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6986" y="2743200"/>
            <a:ext cx="1801814" cy="1622141"/>
          </a:xfrm>
          <a:prstGeom prst="rect">
            <a:avLst/>
          </a:prstGeom>
        </p:spPr>
      </p:pic>
    </p:spTree>
    <p:extLst>
      <p:ext uri="{BB962C8B-B14F-4D97-AF65-F5344CB8AC3E}">
        <p14:creationId xmlns:p14="http://schemas.microsoft.com/office/powerpoint/2010/main" val="37348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9A75-71EF-41AF-BE36-448C7F493E95}"/>
              </a:ext>
            </a:extLst>
          </p:cNvPr>
          <p:cNvSpPr>
            <a:spLocks noGrp="1"/>
          </p:cNvSpPr>
          <p:nvPr>
            <p:ph type="title"/>
          </p:nvPr>
        </p:nvSpPr>
        <p:spPr>
          <a:xfrm>
            <a:off x="838201" y="365125"/>
            <a:ext cx="9026236" cy="1325563"/>
          </a:xfrm>
          <a:prstGeom prst="rect">
            <a:avLst/>
          </a:prstGeom>
        </p:spPr>
        <p:txBody>
          <a:bodyPr/>
          <a:lstStyle>
            <a:lvl1pPr>
              <a:defRPr b="1"/>
            </a:lvl1pPr>
          </a:lstStyle>
          <a:p>
            <a:endParaRPr lang="nl-NL" dirty="0"/>
          </a:p>
        </p:txBody>
      </p:sp>
      <p:sp>
        <p:nvSpPr>
          <p:cNvPr id="3" name="Content Placeholder 2">
            <a:extLst>
              <a:ext uri="{FF2B5EF4-FFF2-40B4-BE49-F238E27FC236}">
                <a16:creationId xmlns:a16="http://schemas.microsoft.com/office/drawing/2014/main" id="{053339FC-8CC5-4680-8F42-08FFEC7BA99E}"/>
              </a:ext>
            </a:extLst>
          </p:cNvPr>
          <p:cNvSpPr>
            <a:spLocks noGrp="1"/>
          </p:cNvSpPr>
          <p:nvPr>
            <p:ph idx="1"/>
          </p:nvPr>
        </p:nvSpPr>
        <p:spPr>
          <a:xfrm>
            <a:off x="838200" y="1825625"/>
            <a:ext cx="10515600" cy="435133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nl-NL" dirty="0"/>
          </a:p>
        </p:txBody>
      </p:sp>
      <p:sp>
        <p:nvSpPr>
          <p:cNvPr id="4" name="Date Placeholder 3">
            <a:extLst>
              <a:ext uri="{FF2B5EF4-FFF2-40B4-BE49-F238E27FC236}">
                <a16:creationId xmlns:a16="http://schemas.microsoft.com/office/drawing/2014/main" id="{CF54DFF3-D38A-4076-B83F-63DEC96AD7C1}"/>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5" name="Footer Placeholder 4">
            <a:extLst>
              <a:ext uri="{FF2B5EF4-FFF2-40B4-BE49-F238E27FC236}">
                <a16:creationId xmlns:a16="http://schemas.microsoft.com/office/drawing/2014/main" id="{7525AB47-C2B4-4D23-9ECC-6D2505221EEF}"/>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dirty="0"/>
          </a:p>
        </p:txBody>
      </p:sp>
      <p:sp>
        <p:nvSpPr>
          <p:cNvPr id="6" name="Slide Number Placeholder 5">
            <a:extLst>
              <a:ext uri="{FF2B5EF4-FFF2-40B4-BE49-F238E27FC236}">
                <a16:creationId xmlns:a16="http://schemas.microsoft.com/office/drawing/2014/main" id="{EFA40273-989D-4578-B405-CA5171988CDA}"/>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147089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AD9E-18B3-4000-B2F0-5EE30F8002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endParaRPr lang="nl-NL" dirty="0"/>
          </a:p>
        </p:txBody>
      </p:sp>
      <p:sp>
        <p:nvSpPr>
          <p:cNvPr id="3" name="Text Placeholder 2">
            <a:extLst>
              <a:ext uri="{FF2B5EF4-FFF2-40B4-BE49-F238E27FC236}">
                <a16:creationId xmlns:a16="http://schemas.microsoft.com/office/drawing/2014/main" id="{95C0EF10-2B1A-49A7-85CB-7C46B7617F2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rgbClr val="00689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3">
            <a:extLst>
              <a:ext uri="{FF2B5EF4-FFF2-40B4-BE49-F238E27FC236}">
                <a16:creationId xmlns:a16="http://schemas.microsoft.com/office/drawing/2014/main" id="{B86D7F9B-E87E-46D5-AA86-672AEA7B57E8}"/>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8" name="Footer Placeholder 4">
            <a:extLst>
              <a:ext uri="{FF2B5EF4-FFF2-40B4-BE49-F238E27FC236}">
                <a16:creationId xmlns:a16="http://schemas.microsoft.com/office/drawing/2014/main" id="{72ABD8D1-96FF-418A-9907-868B8DD2F199}"/>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a:p>
        </p:txBody>
      </p:sp>
      <p:sp>
        <p:nvSpPr>
          <p:cNvPr id="9" name="Slide Number Placeholder 5">
            <a:extLst>
              <a:ext uri="{FF2B5EF4-FFF2-40B4-BE49-F238E27FC236}">
                <a16:creationId xmlns:a16="http://schemas.microsoft.com/office/drawing/2014/main" id="{145F38C6-BBEB-4527-89A0-7DB7CDBF7AB7}"/>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320992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DC3E-35D0-4733-8AB2-F495DF1E1C9C}"/>
              </a:ext>
            </a:extLst>
          </p:cNvPr>
          <p:cNvSpPr>
            <a:spLocks noGrp="1"/>
          </p:cNvSpPr>
          <p:nvPr>
            <p:ph type="title"/>
          </p:nvPr>
        </p:nvSpPr>
        <p:spPr>
          <a:xfrm>
            <a:off x="838200" y="365125"/>
            <a:ext cx="9118600" cy="1325563"/>
          </a:xfrm>
          <a:prstGeom prst="rect">
            <a:avLst/>
          </a:prstGeom>
        </p:spPr>
        <p:txBody>
          <a:bodyPr/>
          <a:lstStyle/>
          <a:p>
            <a:r>
              <a:rPr lang="fr-FR" dirty="0"/>
              <a:t>Modifiez le style du titre</a:t>
            </a:r>
            <a:endParaRPr lang="nl-NL" dirty="0"/>
          </a:p>
        </p:txBody>
      </p:sp>
      <p:sp>
        <p:nvSpPr>
          <p:cNvPr id="3" name="Content Placeholder 2">
            <a:extLst>
              <a:ext uri="{FF2B5EF4-FFF2-40B4-BE49-F238E27FC236}">
                <a16:creationId xmlns:a16="http://schemas.microsoft.com/office/drawing/2014/main" id="{34D8E51D-FC34-4D1C-BDEB-4B8DCB3D48DB}"/>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NL"/>
          </a:p>
        </p:txBody>
      </p:sp>
      <p:sp>
        <p:nvSpPr>
          <p:cNvPr id="4" name="Content Placeholder 3">
            <a:extLst>
              <a:ext uri="{FF2B5EF4-FFF2-40B4-BE49-F238E27FC236}">
                <a16:creationId xmlns:a16="http://schemas.microsoft.com/office/drawing/2014/main" id="{F33D1FDE-DFF7-4A69-8FD5-BE279F527E07}"/>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NL"/>
          </a:p>
        </p:txBody>
      </p:sp>
      <p:sp>
        <p:nvSpPr>
          <p:cNvPr id="8" name="Date Placeholder 3">
            <a:extLst>
              <a:ext uri="{FF2B5EF4-FFF2-40B4-BE49-F238E27FC236}">
                <a16:creationId xmlns:a16="http://schemas.microsoft.com/office/drawing/2014/main" id="{2E7458A9-D110-4473-955E-7A8FD83A6C8D}"/>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9" name="Footer Placeholder 4">
            <a:extLst>
              <a:ext uri="{FF2B5EF4-FFF2-40B4-BE49-F238E27FC236}">
                <a16:creationId xmlns:a16="http://schemas.microsoft.com/office/drawing/2014/main" id="{397021DD-F991-46F3-9DD6-5089B11BD92F}"/>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a:p>
        </p:txBody>
      </p:sp>
      <p:sp>
        <p:nvSpPr>
          <p:cNvPr id="10" name="Slide Number Placeholder 5">
            <a:extLst>
              <a:ext uri="{FF2B5EF4-FFF2-40B4-BE49-F238E27FC236}">
                <a16:creationId xmlns:a16="http://schemas.microsoft.com/office/drawing/2014/main" id="{C4D1DEDC-0F8B-4CA3-9166-75E4C0ECB73C}"/>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307363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DBDC-4959-4A5C-800C-A9B2B0D14108}"/>
              </a:ext>
            </a:extLst>
          </p:cNvPr>
          <p:cNvSpPr>
            <a:spLocks noGrp="1"/>
          </p:cNvSpPr>
          <p:nvPr>
            <p:ph type="title"/>
          </p:nvPr>
        </p:nvSpPr>
        <p:spPr>
          <a:xfrm>
            <a:off x="839788" y="365125"/>
            <a:ext cx="9024648" cy="1325563"/>
          </a:xfrm>
          <a:prstGeom prst="rect">
            <a:avLst/>
          </a:prstGeom>
        </p:spPr>
        <p:txBody>
          <a:bodyPr/>
          <a:lstStyle/>
          <a:p>
            <a:r>
              <a:rPr lang="fr-FR"/>
              <a:t>Modifiez le style du titre</a:t>
            </a:r>
            <a:endParaRPr lang="nl-NL"/>
          </a:p>
        </p:txBody>
      </p:sp>
      <p:sp>
        <p:nvSpPr>
          <p:cNvPr id="3" name="Text Placeholder 2">
            <a:extLst>
              <a:ext uri="{FF2B5EF4-FFF2-40B4-BE49-F238E27FC236}">
                <a16:creationId xmlns:a16="http://schemas.microsoft.com/office/drawing/2014/main" id="{AAD2C550-7BEE-4400-B260-BE4A242D0C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EBA66C12-8828-4773-9B98-FDD805F12C00}"/>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NL"/>
          </a:p>
        </p:txBody>
      </p:sp>
      <p:sp>
        <p:nvSpPr>
          <p:cNvPr id="5" name="Text Placeholder 4">
            <a:extLst>
              <a:ext uri="{FF2B5EF4-FFF2-40B4-BE49-F238E27FC236}">
                <a16:creationId xmlns:a16="http://schemas.microsoft.com/office/drawing/2014/main" id="{C2FE1270-21CC-486A-B649-17A280FAE8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46F9B3F1-7E95-470B-9809-5D98EFC1F5BA}"/>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NL"/>
          </a:p>
        </p:txBody>
      </p:sp>
      <p:sp>
        <p:nvSpPr>
          <p:cNvPr id="10" name="Date Placeholder 3">
            <a:extLst>
              <a:ext uri="{FF2B5EF4-FFF2-40B4-BE49-F238E27FC236}">
                <a16:creationId xmlns:a16="http://schemas.microsoft.com/office/drawing/2014/main" id="{4B19A3D2-39F5-44E4-B7FE-E5FBB6C8E471}"/>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11" name="Footer Placeholder 4">
            <a:extLst>
              <a:ext uri="{FF2B5EF4-FFF2-40B4-BE49-F238E27FC236}">
                <a16:creationId xmlns:a16="http://schemas.microsoft.com/office/drawing/2014/main" id="{4DCE184A-EBF5-40C9-ADDD-50AA1506A48D}"/>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a:p>
        </p:txBody>
      </p:sp>
      <p:sp>
        <p:nvSpPr>
          <p:cNvPr id="12" name="Slide Number Placeholder 5">
            <a:extLst>
              <a:ext uri="{FF2B5EF4-FFF2-40B4-BE49-F238E27FC236}">
                <a16:creationId xmlns:a16="http://schemas.microsoft.com/office/drawing/2014/main" id="{298CD269-E07D-4CB4-8FD8-7899CF71A102}"/>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219345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527D-8300-4295-AA16-078AB9304F9B}"/>
              </a:ext>
            </a:extLst>
          </p:cNvPr>
          <p:cNvSpPr>
            <a:spLocks noGrp="1"/>
          </p:cNvSpPr>
          <p:nvPr>
            <p:ph type="title"/>
          </p:nvPr>
        </p:nvSpPr>
        <p:spPr>
          <a:xfrm>
            <a:off x="838200" y="365125"/>
            <a:ext cx="9026236" cy="1325563"/>
          </a:xfrm>
          <a:prstGeom prst="rect">
            <a:avLst/>
          </a:prstGeom>
        </p:spPr>
        <p:txBody>
          <a:bodyPr/>
          <a:lstStyle/>
          <a:p>
            <a:r>
              <a:rPr lang="fr-FR" dirty="0"/>
              <a:t>Modifiez le style du titre</a:t>
            </a:r>
            <a:endParaRPr lang="nl-NL" dirty="0"/>
          </a:p>
        </p:txBody>
      </p:sp>
      <p:sp>
        <p:nvSpPr>
          <p:cNvPr id="6" name="Date Placeholder 3">
            <a:extLst>
              <a:ext uri="{FF2B5EF4-FFF2-40B4-BE49-F238E27FC236}">
                <a16:creationId xmlns:a16="http://schemas.microsoft.com/office/drawing/2014/main" id="{381FA285-C188-463F-ABFD-8C6BA9DC7C4C}"/>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7" name="Footer Placeholder 4">
            <a:extLst>
              <a:ext uri="{FF2B5EF4-FFF2-40B4-BE49-F238E27FC236}">
                <a16:creationId xmlns:a16="http://schemas.microsoft.com/office/drawing/2014/main" id="{5F4DC232-57E4-4B96-A278-B1B32F0CDFB5}"/>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a:p>
        </p:txBody>
      </p:sp>
      <p:sp>
        <p:nvSpPr>
          <p:cNvPr id="8" name="Slide Number Placeholder 5">
            <a:extLst>
              <a:ext uri="{FF2B5EF4-FFF2-40B4-BE49-F238E27FC236}">
                <a16:creationId xmlns:a16="http://schemas.microsoft.com/office/drawing/2014/main" id="{42F94EE7-9F9B-42C0-8DC0-6DDF71230428}"/>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275869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5655140-8E81-4AB0-A93F-4D777AD7E46A}"/>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6" name="Footer Placeholder 4">
            <a:extLst>
              <a:ext uri="{FF2B5EF4-FFF2-40B4-BE49-F238E27FC236}">
                <a16:creationId xmlns:a16="http://schemas.microsoft.com/office/drawing/2014/main" id="{8EC569D7-7B46-431B-99B9-B45A18847F8D}"/>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a:p>
        </p:txBody>
      </p:sp>
      <p:sp>
        <p:nvSpPr>
          <p:cNvPr id="7" name="Slide Number Placeholder 5">
            <a:extLst>
              <a:ext uri="{FF2B5EF4-FFF2-40B4-BE49-F238E27FC236}">
                <a16:creationId xmlns:a16="http://schemas.microsoft.com/office/drawing/2014/main" id="{1A22AD8A-62C3-488D-BD4F-5BF8D0D3727F}"/>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342325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5F97-118F-4CD3-B597-D9F417CEDD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dirty="0"/>
              <a:t>Modifiez le style du titre</a:t>
            </a:r>
            <a:endParaRPr lang="nl-NL" dirty="0"/>
          </a:p>
        </p:txBody>
      </p:sp>
      <p:sp>
        <p:nvSpPr>
          <p:cNvPr id="3" name="Content Placeholder 2">
            <a:extLst>
              <a:ext uri="{FF2B5EF4-FFF2-40B4-BE49-F238E27FC236}">
                <a16:creationId xmlns:a16="http://schemas.microsoft.com/office/drawing/2014/main" id="{654020F3-AA8E-4DA6-87F3-CE411767FA7F}"/>
              </a:ext>
            </a:extLst>
          </p:cNvPr>
          <p:cNvSpPr>
            <a:spLocks noGrp="1"/>
          </p:cNvSpPr>
          <p:nvPr>
            <p:ph idx="1"/>
          </p:nvPr>
        </p:nvSpPr>
        <p:spPr>
          <a:xfrm>
            <a:off x="5183188" y="1276350"/>
            <a:ext cx="6172200" cy="45847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nl-NL" dirty="0"/>
          </a:p>
        </p:txBody>
      </p:sp>
      <p:sp>
        <p:nvSpPr>
          <p:cNvPr id="4" name="Text Placeholder 3">
            <a:extLst>
              <a:ext uri="{FF2B5EF4-FFF2-40B4-BE49-F238E27FC236}">
                <a16:creationId xmlns:a16="http://schemas.microsoft.com/office/drawing/2014/main" id="{8D45D69C-B6BC-4B1C-891E-4FDC0E70E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3">
            <a:extLst>
              <a:ext uri="{FF2B5EF4-FFF2-40B4-BE49-F238E27FC236}">
                <a16:creationId xmlns:a16="http://schemas.microsoft.com/office/drawing/2014/main" id="{16917081-A1C3-4583-B4B3-F6C0B780C66A}"/>
              </a:ext>
            </a:extLst>
          </p:cNvPr>
          <p:cNvSpPr>
            <a:spLocks noGrp="1"/>
          </p:cNvSpPr>
          <p:nvPr>
            <p:ph type="dt" sz="half" idx="10"/>
          </p:nvPr>
        </p:nvSpPr>
        <p:spPr>
          <a:xfrm>
            <a:off x="838200" y="6356350"/>
            <a:ext cx="2743200" cy="365125"/>
          </a:xfrm>
          <a:prstGeom prst="rect">
            <a:avLst/>
          </a:prstGeom>
        </p:spPr>
        <p:txBody>
          <a:bodyPr/>
          <a:lstStyle>
            <a:lvl1pPr>
              <a:defRPr sz="900"/>
            </a:lvl1pPr>
          </a:lstStyle>
          <a:p>
            <a:fld id="{5BE1C47C-0D03-4E97-BC66-74D65BDC8C95}" type="datetimeFigureOut">
              <a:rPr lang="nl-NL" smtClean="0"/>
              <a:pPr/>
              <a:t>26-10-2022</a:t>
            </a:fld>
            <a:endParaRPr lang="nl-NL"/>
          </a:p>
        </p:txBody>
      </p:sp>
      <p:sp>
        <p:nvSpPr>
          <p:cNvPr id="9" name="Footer Placeholder 4">
            <a:extLst>
              <a:ext uri="{FF2B5EF4-FFF2-40B4-BE49-F238E27FC236}">
                <a16:creationId xmlns:a16="http://schemas.microsoft.com/office/drawing/2014/main" id="{31DAAB9C-71C7-4975-ACEC-4B1D2EBB0F3A}"/>
              </a:ext>
            </a:extLst>
          </p:cNvPr>
          <p:cNvSpPr>
            <a:spLocks noGrp="1"/>
          </p:cNvSpPr>
          <p:nvPr>
            <p:ph type="ftr" sz="quarter" idx="11"/>
          </p:nvPr>
        </p:nvSpPr>
        <p:spPr>
          <a:xfrm>
            <a:off x="4038600" y="6356350"/>
            <a:ext cx="4114800" cy="365125"/>
          </a:xfrm>
          <a:prstGeom prst="rect">
            <a:avLst/>
          </a:prstGeom>
        </p:spPr>
        <p:txBody>
          <a:bodyPr/>
          <a:lstStyle>
            <a:lvl1pPr>
              <a:defRPr sz="900"/>
            </a:lvl1pPr>
          </a:lstStyle>
          <a:p>
            <a:endParaRPr lang="nl-NL"/>
          </a:p>
        </p:txBody>
      </p:sp>
      <p:sp>
        <p:nvSpPr>
          <p:cNvPr id="10" name="Slide Number Placeholder 5">
            <a:extLst>
              <a:ext uri="{FF2B5EF4-FFF2-40B4-BE49-F238E27FC236}">
                <a16:creationId xmlns:a16="http://schemas.microsoft.com/office/drawing/2014/main" id="{800951BB-FDCC-4AE2-A0B0-218402F5EE9C}"/>
              </a:ext>
            </a:extLst>
          </p:cNvPr>
          <p:cNvSpPr>
            <a:spLocks noGrp="1"/>
          </p:cNvSpPr>
          <p:nvPr>
            <p:ph type="sldNum" sz="quarter" idx="12"/>
          </p:nvPr>
        </p:nvSpPr>
        <p:spPr>
          <a:xfrm>
            <a:off x="8950036" y="6356350"/>
            <a:ext cx="914400" cy="365125"/>
          </a:xfrm>
          <a:prstGeom prst="rect">
            <a:avLst/>
          </a:prstGeom>
        </p:spPr>
        <p:txBody>
          <a:bodyPr/>
          <a:lstStyle>
            <a:lvl1pPr>
              <a:defRPr sz="900"/>
            </a:lvl1pPr>
          </a:lstStyle>
          <a:p>
            <a:fld id="{A28E2550-E961-4D56-B5AC-BD912592F638}" type="slidenum">
              <a:rPr lang="nl-NL" smtClean="0"/>
              <a:pPr/>
              <a:t>‹N°›</a:t>
            </a:fld>
            <a:endParaRPr lang="nl-NL"/>
          </a:p>
        </p:txBody>
      </p:sp>
    </p:spTree>
    <p:extLst>
      <p:ext uri="{BB962C8B-B14F-4D97-AF65-F5344CB8AC3E}">
        <p14:creationId xmlns:p14="http://schemas.microsoft.com/office/powerpoint/2010/main" val="149522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us.anteagroup.com/en-us?utm_source=agmaterials&amp;utm_medium=presentation&amp;utm_campaign=agmarketi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9E3E41BF-8A35-443F-B87E-8AD40BC4B57B}"/>
              </a:ext>
            </a:extLst>
          </p:cNvPr>
          <p:cNvSpPr>
            <a:spLocks noGrp="1"/>
          </p:cNvSpPr>
          <p:nvPr>
            <p:ph type="title"/>
          </p:nvPr>
        </p:nvSpPr>
        <p:spPr>
          <a:xfrm>
            <a:off x="838200" y="365125"/>
            <a:ext cx="9072418" cy="1325563"/>
          </a:xfrm>
          <a:prstGeom prst="rect">
            <a:avLst/>
          </a:prstGeom>
        </p:spPr>
        <p:txBody>
          <a:bodyPr vert="horz" lIns="91440" tIns="45720" rIns="91440" bIns="45720" rtlCol="0" anchor="ctr">
            <a:normAutofit/>
          </a:bodyPr>
          <a:lstStyle/>
          <a:p>
            <a:endParaRPr lang="fr-FR" noProof="0" dirty="0"/>
          </a:p>
        </p:txBody>
      </p:sp>
      <p:sp>
        <p:nvSpPr>
          <p:cNvPr id="9" name="Tijdelijke aanduiding voor tekst 2">
            <a:extLst>
              <a:ext uri="{FF2B5EF4-FFF2-40B4-BE49-F238E27FC236}">
                <a16:creationId xmlns:a16="http://schemas.microsoft.com/office/drawing/2014/main" id="{0D5B1FF3-1DA7-4A4E-BE80-C87AEE77F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pic>
        <p:nvPicPr>
          <p:cNvPr id="2" name="Picture 8">
            <a:hlinkClick r:id="rId13"/>
            <a:extLst>
              <a:ext uri="{FF2B5EF4-FFF2-40B4-BE49-F238E27FC236}">
                <a16:creationId xmlns:a16="http://schemas.microsoft.com/office/drawing/2014/main" id="{E710F100-252B-4D07-85C2-F815AF98F730}"/>
              </a:ext>
            </a:extLst>
          </p:cNvPr>
          <p:cNvPicPr>
            <a:picLocks noChangeAspect="1"/>
          </p:cNvPicPr>
          <p:nvPr userDrawn="1"/>
        </p:nvPicPr>
        <p:blipFill rotWithShape="1">
          <a:blip r:embed="rId14" cstate="screen">
            <a:extLst>
              <a:ext uri="{28A0092B-C50C-407E-A947-70E740481C1C}">
                <a14:useLocalDpi xmlns:a14="http://schemas.microsoft.com/office/drawing/2010/main" val="0"/>
              </a:ext>
            </a:extLst>
          </a:blip>
          <a:srcRect t="54555"/>
          <a:stretch/>
        </p:blipFill>
        <p:spPr>
          <a:xfrm>
            <a:off x="9984505" y="6438900"/>
            <a:ext cx="1576624" cy="176390"/>
          </a:xfrm>
          <a:prstGeom prst="rect">
            <a:avLst/>
          </a:prstGeom>
        </p:spPr>
      </p:pic>
      <p:pic>
        <p:nvPicPr>
          <p:cNvPr id="3" name="Picture 6">
            <a:hlinkClick r:id="rId13"/>
            <a:extLst>
              <a:ext uri="{FF2B5EF4-FFF2-40B4-BE49-F238E27FC236}">
                <a16:creationId xmlns:a16="http://schemas.microsoft.com/office/drawing/2014/main" id="{F999CF13-6074-4897-BBDB-06C08CA804DF}"/>
              </a:ext>
            </a:extLst>
          </p:cNvPr>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9975035" y="350226"/>
            <a:ext cx="1588315" cy="856789"/>
          </a:xfrm>
          <a:prstGeom prst="rect">
            <a:avLst/>
          </a:prstGeom>
        </p:spPr>
      </p:pic>
      <p:pic>
        <p:nvPicPr>
          <p:cNvPr id="5" name="Picture 8">
            <a:hlinkClick r:id="rId13"/>
            <a:extLst>
              <a:ext uri="{FF2B5EF4-FFF2-40B4-BE49-F238E27FC236}">
                <a16:creationId xmlns:a16="http://schemas.microsoft.com/office/drawing/2014/main" id="{1C87A8C5-0D6D-48A3-A5CE-CA952AFC0378}"/>
              </a:ext>
            </a:extLst>
          </p:cNvPr>
          <p:cNvPicPr>
            <a:picLocks noChangeAspect="1"/>
          </p:cNvPicPr>
          <p:nvPr userDrawn="1"/>
        </p:nvPicPr>
        <p:blipFill rotWithShape="1">
          <a:blip r:embed="rId14" cstate="screen">
            <a:extLst>
              <a:ext uri="{28A0092B-C50C-407E-A947-70E740481C1C}">
                <a14:useLocalDpi xmlns:a14="http://schemas.microsoft.com/office/drawing/2010/main" val="0"/>
              </a:ext>
            </a:extLst>
          </a:blip>
          <a:srcRect t="1" b="55261"/>
          <a:stretch/>
        </p:blipFill>
        <p:spPr>
          <a:xfrm>
            <a:off x="9984505" y="6284302"/>
            <a:ext cx="1576624" cy="173648"/>
          </a:xfrm>
          <a:prstGeom prst="rect">
            <a:avLst/>
          </a:prstGeom>
        </p:spPr>
      </p:pic>
    </p:spTree>
    <p:extLst>
      <p:ext uri="{BB962C8B-B14F-4D97-AF65-F5344CB8AC3E}">
        <p14:creationId xmlns:p14="http://schemas.microsoft.com/office/powerpoint/2010/main" val="38526030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000" b="1" kern="1200">
          <a:solidFill>
            <a:srgbClr val="0068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28.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4.emf"/><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D5093-6EB5-44F3-B232-3C6647F2A452}"/>
              </a:ext>
            </a:extLst>
          </p:cNvPr>
          <p:cNvSpPr>
            <a:spLocks noGrp="1"/>
          </p:cNvSpPr>
          <p:nvPr>
            <p:ph type="ctrTitle"/>
          </p:nvPr>
        </p:nvSpPr>
        <p:spPr/>
        <p:txBody>
          <a:bodyPr>
            <a:normAutofit fontScale="90000"/>
          </a:bodyPr>
          <a:lstStyle/>
          <a:p>
            <a:r>
              <a:rPr lang="fr-FR" dirty="0"/>
              <a:t>Etat des lieux des concentrations en PFAS sur différents milieux</a:t>
            </a:r>
          </a:p>
        </p:txBody>
      </p:sp>
      <p:sp>
        <p:nvSpPr>
          <p:cNvPr id="3" name="Sous-titre 2">
            <a:extLst>
              <a:ext uri="{FF2B5EF4-FFF2-40B4-BE49-F238E27FC236}">
                <a16:creationId xmlns:a16="http://schemas.microsoft.com/office/drawing/2014/main" id="{53FB6F72-D8BE-4FC2-973E-4F8C685398F4}"/>
              </a:ext>
            </a:extLst>
          </p:cNvPr>
          <p:cNvSpPr>
            <a:spLocks noGrp="1"/>
          </p:cNvSpPr>
          <p:nvPr>
            <p:ph type="subTitle" idx="1"/>
          </p:nvPr>
        </p:nvSpPr>
        <p:spPr>
          <a:xfrm>
            <a:off x="2007554" y="3928188"/>
            <a:ext cx="7391598" cy="437154"/>
          </a:xfrm>
        </p:spPr>
        <p:txBody>
          <a:bodyPr>
            <a:normAutofit/>
          </a:bodyPr>
          <a:lstStyle/>
          <a:p>
            <a:r>
              <a:rPr lang="fr-FR" dirty="0"/>
              <a:t>Réunion publique – 26/10/2022</a:t>
            </a:r>
          </a:p>
        </p:txBody>
      </p:sp>
      <p:sp>
        <p:nvSpPr>
          <p:cNvPr id="4" name="Sous-titre 2">
            <a:extLst>
              <a:ext uri="{FF2B5EF4-FFF2-40B4-BE49-F238E27FC236}">
                <a16:creationId xmlns:a16="http://schemas.microsoft.com/office/drawing/2014/main" id="{CA6B029C-4FCD-8BA8-912E-E1D1276F4C91}"/>
              </a:ext>
            </a:extLst>
          </p:cNvPr>
          <p:cNvSpPr txBox="1">
            <a:spLocks/>
          </p:cNvSpPr>
          <p:nvPr/>
        </p:nvSpPr>
        <p:spPr>
          <a:xfrm>
            <a:off x="2007554" y="3623388"/>
            <a:ext cx="7391598" cy="43715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689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689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689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689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Commune d’Oullins</a:t>
            </a:r>
          </a:p>
        </p:txBody>
      </p:sp>
    </p:spTree>
    <p:extLst>
      <p:ext uri="{BB962C8B-B14F-4D97-AF65-F5344CB8AC3E}">
        <p14:creationId xmlns:p14="http://schemas.microsoft.com/office/powerpoint/2010/main" val="243904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p:txBody>
          <a:bodyPr/>
          <a:lstStyle/>
          <a:p>
            <a:pPr marL="742950" indent="-742950">
              <a:buFont typeface="+mj-lt"/>
              <a:buAutoNum type="arabicPeriod" startAt="4"/>
            </a:pPr>
            <a:r>
              <a:rPr lang="fr-FR" dirty="0"/>
              <a:t>Eaux - Résultats et Recommandations</a:t>
            </a:r>
            <a:br>
              <a:rPr lang="fr-FR" dirty="0"/>
            </a:br>
            <a:r>
              <a:rPr lang="fr-FR" dirty="0"/>
              <a:t>Ensemble de la zone d’étude </a:t>
            </a:r>
          </a:p>
        </p:txBody>
      </p:sp>
      <p:sp>
        <p:nvSpPr>
          <p:cNvPr id="5" name="Rectangle 4">
            <a:extLst>
              <a:ext uri="{FF2B5EF4-FFF2-40B4-BE49-F238E27FC236}">
                <a16:creationId xmlns:a16="http://schemas.microsoft.com/office/drawing/2014/main" id="{A9457075-ED00-6148-73D0-4AA7AFF53C4D}"/>
              </a:ext>
            </a:extLst>
          </p:cNvPr>
          <p:cNvSpPr/>
          <p:nvPr/>
        </p:nvSpPr>
        <p:spPr>
          <a:xfrm>
            <a:off x="4142309" y="6278135"/>
            <a:ext cx="1785696" cy="545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9AB4A9F2-8AEC-CA3A-6B8D-7265EBE518F1}"/>
              </a:ext>
            </a:extLst>
          </p:cNvPr>
          <p:cNvSpPr/>
          <p:nvPr/>
        </p:nvSpPr>
        <p:spPr>
          <a:xfrm>
            <a:off x="355600" y="1607416"/>
            <a:ext cx="5740398" cy="100634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Eau potable/ du robinet : </a:t>
            </a:r>
            <a:r>
              <a:rPr lang="fr-FR" dirty="0">
                <a:solidFill>
                  <a:schemeClr val="tx1"/>
                </a:solidFill>
              </a:rPr>
              <a:t>conforme aux valeurs de référence</a:t>
            </a:r>
            <a:r>
              <a:rPr lang="fr-FR" dirty="0"/>
              <a:t> </a:t>
            </a:r>
          </a:p>
          <a:p>
            <a:endParaRPr lang="fr-FR" dirty="0"/>
          </a:p>
        </p:txBody>
      </p:sp>
      <p:sp>
        <p:nvSpPr>
          <p:cNvPr id="6" name="Rectangle : coins arrondis 5">
            <a:extLst>
              <a:ext uri="{FF2B5EF4-FFF2-40B4-BE49-F238E27FC236}">
                <a16:creationId xmlns:a16="http://schemas.microsoft.com/office/drawing/2014/main" id="{2A28BAEE-F4CD-0413-30C6-8F305A71D5A8}"/>
              </a:ext>
            </a:extLst>
          </p:cNvPr>
          <p:cNvSpPr/>
          <p:nvPr/>
        </p:nvSpPr>
        <p:spPr>
          <a:xfrm>
            <a:off x="6209868" y="1605524"/>
            <a:ext cx="5550332" cy="100824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Eaux superficielles : </a:t>
            </a:r>
            <a:r>
              <a:rPr lang="fr-FR" dirty="0">
                <a:solidFill>
                  <a:schemeClr val="tx1"/>
                </a:solidFill>
              </a:rPr>
              <a:t>conforme aux valeurs de référence </a:t>
            </a:r>
          </a:p>
          <a:p>
            <a:endParaRPr lang="fr-FR" sz="1600" dirty="0">
              <a:solidFill>
                <a:schemeClr val="bg1">
                  <a:lumMod val="50000"/>
                </a:schemeClr>
              </a:solidFill>
            </a:endParaRPr>
          </a:p>
          <a:p>
            <a:endParaRPr lang="fr-FR" sz="1600" dirty="0">
              <a:solidFill>
                <a:schemeClr val="bg1">
                  <a:lumMod val="50000"/>
                </a:schemeClr>
              </a:solidFill>
            </a:endParaRPr>
          </a:p>
        </p:txBody>
      </p:sp>
      <p:pic>
        <p:nvPicPr>
          <p:cNvPr id="9" name="Image 8">
            <a:extLst>
              <a:ext uri="{FF2B5EF4-FFF2-40B4-BE49-F238E27FC236}">
                <a16:creationId xmlns:a16="http://schemas.microsoft.com/office/drawing/2014/main" id="{B888859E-E288-9BF7-79D0-A4B26FF3A595}"/>
              </a:ext>
            </a:extLst>
          </p:cNvPr>
          <p:cNvPicPr>
            <a:picLocks noChangeAspect="1"/>
          </p:cNvPicPr>
          <p:nvPr/>
        </p:nvPicPr>
        <p:blipFill>
          <a:blip r:embed="rId3"/>
          <a:stretch>
            <a:fillRect/>
          </a:stretch>
        </p:blipFill>
        <p:spPr>
          <a:xfrm>
            <a:off x="8363965" y="2015068"/>
            <a:ext cx="2621358" cy="548640"/>
          </a:xfrm>
          <a:prstGeom prst="rect">
            <a:avLst/>
          </a:prstGeom>
        </p:spPr>
      </p:pic>
      <p:pic>
        <p:nvPicPr>
          <p:cNvPr id="3" name="Image 2">
            <a:extLst>
              <a:ext uri="{FF2B5EF4-FFF2-40B4-BE49-F238E27FC236}">
                <a16:creationId xmlns:a16="http://schemas.microsoft.com/office/drawing/2014/main" id="{0E31C6B3-E3B0-89EE-31D5-2D98D29EF85A}"/>
              </a:ext>
            </a:extLst>
          </p:cNvPr>
          <p:cNvPicPr>
            <a:picLocks noChangeAspect="1"/>
          </p:cNvPicPr>
          <p:nvPr/>
        </p:nvPicPr>
        <p:blipFill>
          <a:blip r:embed="rId4"/>
          <a:stretch>
            <a:fillRect/>
          </a:stretch>
        </p:blipFill>
        <p:spPr>
          <a:xfrm>
            <a:off x="3021663" y="2015068"/>
            <a:ext cx="2529840" cy="548640"/>
          </a:xfrm>
          <a:prstGeom prst="rect">
            <a:avLst/>
          </a:prstGeom>
        </p:spPr>
      </p:pic>
      <p:sp>
        <p:nvSpPr>
          <p:cNvPr id="7" name="Rectangle : coins arrondis 6">
            <a:extLst>
              <a:ext uri="{FF2B5EF4-FFF2-40B4-BE49-F238E27FC236}">
                <a16:creationId xmlns:a16="http://schemas.microsoft.com/office/drawing/2014/main" id="{B7BA88E2-8647-F45C-EA85-2DF944144AEC}"/>
              </a:ext>
            </a:extLst>
          </p:cNvPr>
          <p:cNvSpPr/>
          <p:nvPr/>
        </p:nvSpPr>
        <p:spPr>
          <a:xfrm>
            <a:off x="355600" y="2714054"/>
            <a:ext cx="11404600" cy="4123912"/>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Eaux souterraines</a:t>
            </a: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b="1" dirty="0">
              <a:solidFill>
                <a:schemeClr val="bg1"/>
              </a:solidFill>
            </a:endParaRPr>
          </a:p>
          <a:p>
            <a:pPr algn="ctr"/>
            <a:endParaRPr lang="fr-FR" sz="1600" dirty="0">
              <a:solidFill>
                <a:schemeClr val="bg1"/>
              </a:solidFill>
            </a:endParaRPr>
          </a:p>
        </p:txBody>
      </p:sp>
      <p:sp>
        <p:nvSpPr>
          <p:cNvPr id="16" name="Rectangle : coins arrondis 15">
            <a:extLst>
              <a:ext uri="{FF2B5EF4-FFF2-40B4-BE49-F238E27FC236}">
                <a16:creationId xmlns:a16="http://schemas.microsoft.com/office/drawing/2014/main" id="{111FE14D-AD70-9A94-9A1F-E4DB6F60797F}"/>
              </a:ext>
            </a:extLst>
          </p:cNvPr>
          <p:cNvSpPr/>
          <p:nvPr/>
        </p:nvSpPr>
        <p:spPr>
          <a:xfrm>
            <a:off x="431800" y="3289868"/>
            <a:ext cx="5284055" cy="330417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D6059AE3-18A8-6051-F079-7C0B34B654FA}"/>
              </a:ext>
            </a:extLst>
          </p:cNvPr>
          <p:cNvSpPr txBox="1"/>
          <p:nvPr/>
        </p:nvSpPr>
        <p:spPr>
          <a:xfrm>
            <a:off x="786657" y="3359410"/>
            <a:ext cx="4884861" cy="1200329"/>
          </a:xfrm>
          <a:prstGeom prst="rect">
            <a:avLst/>
          </a:prstGeom>
          <a:noFill/>
        </p:spPr>
        <p:txBody>
          <a:bodyPr wrap="square" rtlCol="0">
            <a:spAutoFit/>
          </a:bodyPr>
          <a:lstStyle/>
          <a:p>
            <a:r>
              <a:rPr lang="fr-FR" dirty="0"/>
              <a:t>Dépassement des valeurs de référence disponibles  eaux potables, eaux brutes</a:t>
            </a:r>
          </a:p>
          <a:p>
            <a:r>
              <a:rPr lang="fr-FR" dirty="0"/>
              <a:t>Absence de valeur de référence pour l'arrosage d'espaces verts</a:t>
            </a:r>
          </a:p>
        </p:txBody>
      </p:sp>
      <p:sp>
        <p:nvSpPr>
          <p:cNvPr id="24" name="ZoneTexte 23">
            <a:extLst>
              <a:ext uri="{FF2B5EF4-FFF2-40B4-BE49-F238E27FC236}">
                <a16:creationId xmlns:a16="http://schemas.microsoft.com/office/drawing/2014/main" id="{AF318DE9-AF24-947A-E7F3-62DB71B224E8}"/>
              </a:ext>
            </a:extLst>
          </p:cNvPr>
          <p:cNvSpPr txBox="1"/>
          <p:nvPr/>
        </p:nvSpPr>
        <p:spPr>
          <a:xfrm>
            <a:off x="565850" y="4557544"/>
            <a:ext cx="5284050" cy="1015663"/>
          </a:xfrm>
          <a:prstGeom prst="rect">
            <a:avLst/>
          </a:prstGeom>
          <a:noFill/>
        </p:spPr>
        <p:txBody>
          <a:bodyPr wrap="square">
            <a:spAutoFit/>
          </a:bodyPr>
          <a:lstStyle/>
          <a:p>
            <a:pPr marL="285750" indent="-285750">
              <a:buFont typeface="Symbol" panose="05050102010706020507" pitchFamily="18" charset="2"/>
              <a:buChar char="Þ"/>
            </a:pPr>
            <a:r>
              <a:rPr lang="fr-FR" sz="1500" i="1" dirty="0"/>
              <a:t>Identifier l'origine possible des composés détectés</a:t>
            </a:r>
          </a:p>
          <a:p>
            <a:pPr marL="285750" indent="-285750">
              <a:buFont typeface="Symbol" panose="05050102010706020507" pitchFamily="18" charset="2"/>
              <a:buChar char="Þ"/>
            </a:pPr>
            <a:r>
              <a:rPr lang="fr-FR" sz="1500" i="1" dirty="0"/>
              <a:t>Réaliser des prélèvements sur les ouvrages utilisés pour l’alimentation en eau potable situés en aval sur la commune de Ternay</a:t>
            </a:r>
          </a:p>
        </p:txBody>
      </p:sp>
      <p:pic>
        <p:nvPicPr>
          <p:cNvPr id="25" name="Image 24">
            <a:extLst>
              <a:ext uri="{FF2B5EF4-FFF2-40B4-BE49-F238E27FC236}">
                <a16:creationId xmlns:a16="http://schemas.microsoft.com/office/drawing/2014/main" id="{E2CA1893-D3EC-B66E-9F54-3BC2FA46CBD4}"/>
              </a:ext>
            </a:extLst>
          </p:cNvPr>
          <p:cNvPicPr>
            <a:picLocks noChangeAspect="1"/>
          </p:cNvPicPr>
          <p:nvPr/>
        </p:nvPicPr>
        <p:blipFill rotWithShape="1">
          <a:blip r:embed="rId5"/>
          <a:srcRect l="327" t="-548" r="-327" b="548"/>
          <a:stretch/>
        </p:blipFill>
        <p:spPr>
          <a:xfrm>
            <a:off x="2065754" y="5350486"/>
            <a:ext cx="3363546" cy="1136159"/>
          </a:xfrm>
          <a:prstGeom prst="rect">
            <a:avLst/>
          </a:prstGeom>
        </p:spPr>
      </p:pic>
      <p:sp>
        <p:nvSpPr>
          <p:cNvPr id="27" name="ZoneTexte 26">
            <a:extLst>
              <a:ext uri="{FF2B5EF4-FFF2-40B4-BE49-F238E27FC236}">
                <a16:creationId xmlns:a16="http://schemas.microsoft.com/office/drawing/2014/main" id="{3150EDDD-06EC-B60C-CC2D-6701A0219735}"/>
              </a:ext>
            </a:extLst>
          </p:cNvPr>
          <p:cNvSpPr txBox="1"/>
          <p:nvPr/>
        </p:nvSpPr>
        <p:spPr>
          <a:xfrm>
            <a:off x="838201" y="2239259"/>
            <a:ext cx="2433110" cy="323165"/>
          </a:xfrm>
          <a:prstGeom prst="rect">
            <a:avLst/>
          </a:prstGeom>
          <a:noFill/>
        </p:spPr>
        <p:txBody>
          <a:bodyPr wrap="square">
            <a:spAutoFit/>
          </a:bodyPr>
          <a:lstStyle/>
          <a:p>
            <a:pPr marL="285750" indent="-285750">
              <a:buFont typeface="Symbol" panose="05050102010706020507" pitchFamily="18" charset="2"/>
              <a:buChar char="Þ"/>
            </a:pPr>
            <a:r>
              <a:rPr lang="fr-FR" sz="1500" i="1" dirty="0"/>
              <a:t>Aucune restriction </a:t>
            </a:r>
          </a:p>
        </p:txBody>
      </p:sp>
      <p:sp>
        <p:nvSpPr>
          <p:cNvPr id="28" name="ZoneTexte 27">
            <a:extLst>
              <a:ext uri="{FF2B5EF4-FFF2-40B4-BE49-F238E27FC236}">
                <a16:creationId xmlns:a16="http://schemas.microsoft.com/office/drawing/2014/main" id="{78F2330F-49CC-2262-6A03-A3E141A38CA4}"/>
              </a:ext>
            </a:extLst>
          </p:cNvPr>
          <p:cNvSpPr txBox="1"/>
          <p:nvPr/>
        </p:nvSpPr>
        <p:spPr>
          <a:xfrm>
            <a:off x="6312871" y="2202195"/>
            <a:ext cx="2433110" cy="323165"/>
          </a:xfrm>
          <a:prstGeom prst="rect">
            <a:avLst/>
          </a:prstGeom>
          <a:noFill/>
        </p:spPr>
        <p:txBody>
          <a:bodyPr wrap="square">
            <a:spAutoFit/>
          </a:bodyPr>
          <a:lstStyle/>
          <a:p>
            <a:pPr marL="285750" indent="-285750">
              <a:buFont typeface="Symbol" panose="05050102010706020507" pitchFamily="18" charset="2"/>
              <a:buChar char="Þ"/>
            </a:pPr>
            <a:r>
              <a:rPr lang="fr-FR" sz="1500" i="1" dirty="0"/>
              <a:t>Aucune restriction </a:t>
            </a:r>
          </a:p>
        </p:txBody>
      </p:sp>
      <p:sp>
        <p:nvSpPr>
          <p:cNvPr id="11" name="Rectangle : coins arrondis 10">
            <a:extLst>
              <a:ext uri="{FF2B5EF4-FFF2-40B4-BE49-F238E27FC236}">
                <a16:creationId xmlns:a16="http://schemas.microsoft.com/office/drawing/2014/main" id="{46384AE4-29B9-AE2F-649B-9D1B5B3C277B}"/>
              </a:ext>
            </a:extLst>
          </p:cNvPr>
          <p:cNvSpPr/>
          <p:nvPr/>
        </p:nvSpPr>
        <p:spPr>
          <a:xfrm>
            <a:off x="6024824" y="4332288"/>
            <a:ext cx="5482697" cy="231256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9E209AB1-6353-DC0E-FF62-45B7127216D7}"/>
              </a:ext>
            </a:extLst>
          </p:cNvPr>
          <p:cNvSpPr/>
          <p:nvPr/>
        </p:nvSpPr>
        <p:spPr>
          <a:xfrm>
            <a:off x="6080763" y="3340673"/>
            <a:ext cx="5426757" cy="80869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F8C9291E-1646-3A34-B8CA-64B4D579CDB7}"/>
              </a:ext>
            </a:extLst>
          </p:cNvPr>
          <p:cNvPicPr>
            <a:picLocks noChangeAspect="1"/>
          </p:cNvPicPr>
          <p:nvPr/>
        </p:nvPicPr>
        <p:blipFill>
          <a:blip r:embed="rId6"/>
          <a:stretch>
            <a:fillRect/>
          </a:stretch>
        </p:blipFill>
        <p:spPr>
          <a:xfrm>
            <a:off x="8212443" y="3803435"/>
            <a:ext cx="3252737" cy="229678"/>
          </a:xfrm>
          <a:prstGeom prst="rect">
            <a:avLst/>
          </a:prstGeom>
        </p:spPr>
      </p:pic>
      <p:sp>
        <p:nvSpPr>
          <p:cNvPr id="17" name="ZoneTexte 16">
            <a:extLst>
              <a:ext uri="{FF2B5EF4-FFF2-40B4-BE49-F238E27FC236}">
                <a16:creationId xmlns:a16="http://schemas.microsoft.com/office/drawing/2014/main" id="{68B0D622-A907-56DF-862E-9FB027C4D8B8}"/>
              </a:ext>
            </a:extLst>
          </p:cNvPr>
          <p:cNvSpPr txBox="1"/>
          <p:nvPr/>
        </p:nvSpPr>
        <p:spPr>
          <a:xfrm>
            <a:off x="6138693" y="3364049"/>
            <a:ext cx="5426757" cy="369332"/>
          </a:xfrm>
          <a:prstGeom prst="rect">
            <a:avLst/>
          </a:prstGeom>
          <a:noFill/>
        </p:spPr>
        <p:txBody>
          <a:bodyPr wrap="square" rtlCol="0">
            <a:spAutoFit/>
          </a:bodyPr>
          <a:lstStyle/>
          <a:p>
            <a:r>
              <a:rPr lang="fr-FR" dirty="0"/>
              <a:t>Conforme à la norme eau potable </a:t>
            </a:r>
          </a:p>
        </p:txBody>
      </p:sp>
      <p:sp>
        <p:nvSpPr>
          <p:cNvPr id="19" name="ZoneTexte 18">
            <a:extLst>
              <a:ext uri="{FF2B5EF4-FFF2-40B4-BE49-F238E27FC236}">
                <a16:creationId xmlns:a16="http://schemas.microsoft.com/office/drawing/2014/main" id="{CD00B3A9-B043-3792-896D-81BC8D6E5E52}"/>
              </a:ext>
            </a:extLst>
          </p:cNvPr>
          <p:cNvSpPr txBox="1"/>
          <p:nvPr/>
        </p:nvSpPr>
        <p:spPr>
          <a:xfrm>
            <a:off x="6109599" y="4467171"/>
            <a:ext cx="5313145" cy="646331"/>
          </a:xfrm>
          <a:prstGeom prst="rect">
            <a:avLst/>
          </a:prstGeom>
          <a:noFill/>
        </p:spPr>
        <p:txBody>
          <a:bodyPr wrap="square" rtlCol="0">
            <a:spAutoFit/>
          </a:bodyPr>
          <a:lstStyle/>
          <a:p>
            <a:r>
              <a:rPr lang="fr-FR" dirty="0"/>
              <a:t>Dépassement des valeurs de référence disponibles  eaux potables, eaux brutes + arrosage potager</a:t>
            </a:r>
          </a:p>
        </p:txBody>
      </p:sp>
      <p:pic>
        <p:nvPicPr>
          <p:cNvPr id="21" name="Image 20">
            <a:extLst>
              <a:ext uri="{FF2B5EF4-FFF2-40B4-BE49-F238E27FC236}">
                <a16:creationId xmlns:a16="http://schemas.microsoft.com/office/drawing/2014/main" id="{5F60707D-FF6D-28CE-21F1-813578F1BC6D}"/>
              </a:ext>
            </a:extLst>
          </p:cNvPr>
          <p:cNvPicPr>
            <a:picLocks noChangeAspect="1"/>
          </p:cNvPicPr>
          <p:nvPr/>
        </p:nvPicPr>
        <p:blipFill>
          <a:blip r:embed="rId7"/>
          <a:stretch>
            <a:fillRect/>
          </a:stretch>
        </p:blipFill>
        <p:spPr>
          <a:xfrm>
            <a:off x="7737156" y="6283681"/>
            <a:ext cx="3433512" cy="242443"/>
          </a:xfrm>
          <a:prstGeom prst="rect">
            <a:avLst/>
          </a:prstGeom>
        </p:spPr>
      </p:pic>
      <p:sp>
        <p:nvSpPr>
          <p:cNvPr id="26" name="ZoneTexte 25">
            <a:extLst>
              <a:ext uri="{FF2B5EF4-FFF2-40B4-BE49-F238E27FC236}">
                <a16:creationId xmlns:a16="http://schemas.microsoft.com/office/drawing/2014/main" id="{52D029A2-27A1-10E6-3707-A499A8453679}"/>
              </a:ext>
            </a:extLst>
          </p:cNvPr>
          <p:cNvSpPr txBox="1"/>
          <p:nvPr/>
        </p:nvSpPr>
        <p:spPr>
          <a:xfrm>
            <a:off x="6138694" y="5183556"/>
            <a:ext cx="5284050" cy="1015663"/>
          </a:xfrm>
          <a:prstGeom prst="rect">
            <a:avLst/>
          </a:prstGeom>
          <a:noFill/>
        </p:spPr>
        <p:txBody>
          <a:bodyPr wrap="square">
            <a:spAutoFit/>
          </a:bodyPr>
          <a:lstStyle/>
          <a:p>
            <a:pPr marL="285750" indent="-285750">
              <a:buFont typeface="Symbol" panose="05050102010706020507" pitchFamily="18" charset="2"/>
              <a:buChar char="Þ"/>
            </a:pPr>
            <a:r>
              <a:rPr lang="fr-FR" sz="1500" i="1" dirty="0"/>
              <a:t>Arrêter l'arrosage du jardin potager avec les eaux souterraines</a:t>
            </a:r>
          </a:p>
          <a:p>
            <a:pPr marL="285750" indent="-285750">
              <a:buFont typeface="Symbol" panose="05050102010706020507" pitchFamily="18" charset="2"/>
              <a:buChar char="Þ"/>
            </a:pPr>
            <a:r>
              <a:rPr lang="fr-FR" sz="1500" i="1" dirty="0"/>
              <a:t> Poursuivre les investigations </a:t>
            </a:r>
          </a:p>
          <a:p>
            <a:pPr marL="285750" indent="-285750">
              <a:buFont typeface="Symbol" panose="05050102010706020507" pitchFamily="18" charset="2"/>
              <a:buChar char="Þ"/>
            </a:pPr>
            <a:r>
              <a:rPr lang="fr-FR" sz="1500" i="1" dirty="0"/>
              <a:t>Evaluer les risques </a:t>
            </a:r>
          </a:p>
          <a:p>
            <a:pPr marL="285750" indent="-285750">
              <a:buFont typeface="Symbol" panose="05050102010706020507" pitchFamily="18" charset="2"/>
              <a:buChar char="Þ"/>
            </a:pPr>
            <a:r>
              <a:rPr lang="fr-FR" sz="1500" i="1" dirty="0"/>
              <a:t>Se rapprocher des autorités</a:t>
            </a:r>
          </a:p>
        </p:txBody>
      </p:sp>
      <p:sp>
        <p:nvSpPr>
          <p:cNvPr id="30" name="ZoneTexte 29">
            <a:extLst>
              <a:ext uri="{FF2B5EF4-FFF2-40B4-BE49-F238E27FC236}">
                <a16:creationId xmlns:a16="http://schemas.microsoft.com/office/drawing/2014/main" id="{CA7A06E7-AB8F-D791-30EC-FE4582599DD1}"/>
              </a:ext>
            </a:extLst>
          </p:cNvPr>
          <p:cNvSpPr txBox="1"/>
          <p:nvPr/>
        </p:nvSpPr>
        <p:spPr>
          <a:xfrm>
            <a:off x="6209876" y="3716770"/>
            <a:ext cx="2433110" cy="323165"/>
          </a:xfrm>
          <a:prstGeom prst="rect">
            <a:avLst/>
          </a:prstGeom>
          <a:noFill/>
        </p:spPr>
        <p:txBody>
          <a:bodyPr wrap="square">
            <a:spAutoFit/>
          </a:bodyPr>
          <a:lstStyle/>
          <a:p>
            <a:pPr marL="285750" indent="-285750">
              <a:buFont typeface="Symbol" panose="05050102010706020507" pitchFamily="18" charset="2"/>
              <a:buChar char="Þ"/>
            </a:pPr>
            <a:r>
              <a:rPr lang="fr-FR" sz="1500" i="1" dirty="0"/>
              <a:t>Aucune restriction </a:t>
            </a:r>
          </a:p>
        </p:txBody>
      </p:sp>
    </p:spTree>
    <p:extLst>
      <p:ext uri="{BB962C8B-B14F-4D97-AF65-F5344CB8AC3E}">
        <p14:creationId xmlns:p14="http://schemas.microsoft.com/office/powerpoint/2010/main" val="28144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23" grpId="0"/>
      <p:bldP spid="24" grpId="0"/>
      <p:bldP spid="11" grpId="0" animBg="1"/>
      <p:bldP spid="12" grpId="0" animBg="1"/>
      <p:bldP spid="17" grpId="0"/>
      <p:bldP spid="19" grpId="0"/>
      <p:bldP spid="26"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p:txBody>
          <a:bodyPr/>
          <a:lstStyle/>
          <a:p>
            <a:pPr marL="742950" indent="-742950">
              <a:buFont typeface="+mj-lt"/>
              <a:buAutoNum type="arabicPeriod" startAt="5"/>
            </a:pPr>
            <a:r>
              <a:rPr lang="fr-FR" dirty="0"/>
              <a:t>Autres milieux investigués</a:t>
            </a:r>
            <a:br>
              <a:rPr lang="fr-FR" dirty="0"/>
            </a:br>
            <a:r>
              <a:rPr lang="fr-FR" dirty="0"/>
              <a:t>Ensemble de la zone d’étude </a:t>
            </a:r>
          </a:p>
        </p:txBody>
      </p:sp>
      <p:sp>
        <p:nvSpPr>
          <p:cNvPr id="3" name="Espace réservé du contenu 2">
            <a:extLst>
              <a:ext uri="{FF2B5EF4-FFF2-40B4-BE49-F238E27FC236}">
                <a16:creationId xmlns:a16="http://schemas.microsoft.com/office/drawing/2014/main" id="{5CA1BD9C-7220-62B3-387C-BEDDE912AF80}"/>
              </a:ext>
            </a:extLst>
          </p:cNvPr>
          <p:cNvSpPr>
            <a:spLocks noGrp="1"/>
          </p:cNvSpPr>
          <p:nvPr>
            <p:ph idx="1"/>
          </p:nvPr>
        </p:nvSpPr>
        <p:spPr>
          <a:xfrm>
            <a:off x="336883" y="1690688"/>
            <a:ext cx="11540691" cy="4802187"/>
          </a:xfrm>
        </p:spPr>
        <p:txBody>
          <a:bodyPr>
            <a:normAutofit fontScale="70000" lnSpcReduction="20000"/>
          </a:bodyPr>
          <a:lstStyle/>
          <a:p>
            <a:r>
              <a:rPr lang="fr-FR" sz="3600" b="1" dirty="0"/>
              <a:t>Denrées alimentaires au droit du potager urbain de Pierre Bénite : </a:t>
            </a:r>
          </a:p>
          <a:p>
            <a:pPr lvl="1">
              <a:lnSpc>
                <a:spcPct val="120000"/>
              </a:lnSpc>
            </a:pPr>
            <a:r>
              <a:rPr lang="fr-FR" sz="2800" dirty="0"/>
              <a:t>3 familles de légumes : fruit (Tomates)/ racine (betteraves)/ feuille (salades)</a:t>
            </a:r>
          </a:p>
          <a:p>
            <a:pPr lvl="1">
              <a:lnSpc>
                <a:spcPct val="120000"/>
              </a:lnSpc>
            </a:pPr>
            <a:r>
              <a:rPr lang="fr-FR" sz="2800" dirty="0"/>
              <a:t>Présence de PFAS dans les légumes du potager urbain de Pierre-Bénite</a:t>
            </a:r>
          </a:p>
          <a:p>
            <a:pPr lvl="1">
              <a:lnSpc>
                <a:spcPct val="120000"/>
              </a:lnSpc>
            </a:pPr>
            <a:r>
              <a:rPr lang="fr-FR" sz="2800" dirty="0"/>
              <a:t>Absence de valeurs de référence :</a:t>
            </a:r>
          </a:p>
          <a:p>
            <a:pPr lvl="2">
              <a:lnSpc>
                <a:spcPct val="120000"/>
              </a:lnSpc>
            </a:pPr>
            <a:r>
              <a:rPr lang="fr-FR" sz="2500" dirty="0"/>
              <a:t>Recommandation Européennes : valeurs indicatives</a:t>
            </a:r>
          </a:p>
          <a:p>
            <a:pPr lvl="2">
              <a:lnSpc>
                <a:spcPct val="120000"/>
              </a:lnSpc>
            </a:pPr>
            <a:r>
              <a:rPr lang="fr-FR" sz="2500" dirty="0"/>
              <a:t>Etude néerlandaise : recommandations sur la consommation </a:t>
            </a:r>
          </a:p>
          <a:p>
            <a:endParaRPr lang="fr-FR" sz="3200" dirty="0"/>
          </a:p>
          <a:p>
            <a:r>
              <a:rPr lang="fr-FR" sz="3600" b="1" dirty="0"/>
              <a:t>Air ambiant extérieur </a:t>
            </a:r>
          </a:p>
          <a:p>
            <a:pPr lvl="1">
              <a:lnSpc>
                <a:spcPct val="120000"/>
              </a:lnSpc>
            </a:pPr>
            <a:r>
              <a:rPr lang="fr-FR" sz="2900" dirty="0"/>
              <a:t>Prélèvements actifs : pompage durant 6h</a:t>
            </a:r>
          </a:p>
          <a:p>
            <a:pPr lvl="1">
              <a:lnSpc>
                <a:spcPct val="120000"/>
              </a:lnSpc>
            </a:pPr>
            <a:r>
              <a:rPr lang="fr-FR" sz="2900" dirty="0"/>
              <a:t>1 échantillon au stade de </a:t>
            </a:r>
            <a:r>
              <a:rPr lang="fr-FR" sz="2900" dirty="0" err="1"/>
              <a:t>Brotillon</a:t>
            </a:r>
            <a:r>
              <a:rPr lang="fr-FR" sz="2900" dirty="0"/>
              <a:t> (dans l’axe des vents dominants)</a:t>
            </a:r>
          </a:p>
          <a:p>
            <a:pPr lvl="1">
              <a:lnSpc>
                <a:spcPct val="120000"/>
              </a:lnSpc>
            </a:pPr>
            <a:r>
              <a:rPr lang="fr-FR" sz="2900" dirty="0"/>
              <a:t>1 Témoin : au droit du cimetière (perpendiculaire au vent dominant)</a:t>
            </a:r>
          </a:p>
          <a:p>
            <a:pPr lvl="1">
              <a:lnSpc>
                <a:spcPct val="120000"/>
              </a:lnSpc>
            </a:pPr>
            <a:r>
              <a:rPr lang="fr-FR" sz="2900" dirty="0"/>
              <a:t>1 blanc (sans pompage) </a:t>
            </a:r>
          </a:p>
          <a:p>
            <a:pPr lvl="1">
              <a:lnSpc>
                <a:spcPct val="120000"/>
              </a:lnSpc>
            </a:pPr>
            <a:r>
              <a:rPr lang="fr-FR" sz="2900" dirty="0"/>
              <a:t>Présence de PFAS dans l’air ambiant dans l’axe des vents dominants avec la zone industrielle</a:t>
            </a:r>
          </a:p>
          <a:p>
            <a:pPr marL="457200" lvl="1" indent="0">
              <a:lnSpc>
                <a:spcPct val="120000"/>
              </a:lnSpc>
              <a:buNone/>
            </a:pPr>
            <a:endParaRPr lang="fr-FR" sz="2900" dirty="0"/>
          </a:p>
          <a:p>
            <a:pPr marL="0" indent="0">
              <a:buNone/>
            </a:pPr>
            <a:endParaRPr lang="fr-FR" sz="2400" dirty="0"/>
          </a:p>
        </p:txBody>
      </p:sp>
    </p:spTree>
    <p:extLst>
      <p:ext uri="{BB962C8B-B14F-4D97-AF65-F5344CB8AC3E}">
        <p14:creationId xmlns:p14="http://schemas.microsoft.com/office/powerpoint/2010/main" val="31074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p:txBody>
          <a:bodyPr/>
          <a:lstStyle/>
          <a:p>
            <a:pPr marL="742950" indent="-742950">
              <a:buFont typeface="+mj-lt"/>
              <a:buAutoNum type="arabicPeriod" startAt="7"/>
            </a:pPr>
            <a:r>
              <a:rPr lang="fr-FR" dirty="0"/>
              <a:t>Conclusions</a:t>
            </a:r>
          </a:p>
        </p:txBody>
      </p:sp>
      <p:sp>
        <p:nvSpPr>
          <p:cNvPr id="3" name="Espace réservé du contenu 2">
            <a:extLst>
              <a:ext uri="{FF2B5EF4-FFF2-40B4-BE49-F238E27FC236}">
                <a16:creationId xmlns:a16="http://schemas.microsoft.com/office/drawing/2014/main" id="{5CA1BD9C-7220-62B3-387C-BEDDE912AF80}"/>
              </a:ext>
            </a:extLst>
          </p:cNvPr>
          <p:cNvSpPr>
            <a:spLocks noGrp="1"/>
          </p:cNvSpPr>
          <p:nvPr>
            <p:ph idx="1"/>
          </p:nvPr>
        </p:nvSpPr>
        <p:spPr>
          <a:xfrm>
            <a:off x="336883" y="1582220"/>
            <a:ext cx="11540691" cy="5116531"/>
          </a:xfrm>
        </p:spPr>
        <p:txBody>
          <a:bodyPr>
            <a:normAutofit fontScale="47500" lnSpcReduction="20000"/>
          </a:bodyPr>
          <a:lstStyle/>
          <a:p>
            <a:pPr>
              <a:lnSpc>
                <a:spcPct val="120000"/>
              </a:lnSpc>
            </a:pPr>
            <a:r>
              <a:rPr lang="fr-FR" sz="3600" b="1" dirty="0"/>
              <a:t>Absence de valeurs de référence en France à date de la campagne de prélèvement et analyse.</a:t>
            </a:r>
          </a:p>
          <a:p>
            <a:pPr marL="0" indent="0">
              <a:lnSpc>
                <a:spcPct val="120000"/>
              </a:lnSpc>
              <a:spcBef>
                <a:spcPts val="0"/>
              </a:spcBef>
              <a:buNone/>
            </a:pPr>
            <a:r>
              <a:rPr lang="fr-FR" sz="3200" dirty="0"/>
              <a:t>    Valeur eau potable en vigueur à partir de janvier 2026. </a:t>
            </a:r>
          </a:p>
          <a:p>
            <a:pPr marL="0" indent="0">
              <a:lnSpc>
                <a:spcPct val="120000"/>
              </a:lnSpc>
              <a:spcBef>
                <a:spcPts val="0"/>
              </a:spcBef>
              <a:buNone/>
            </a:pPr>
            <a:r>
              <a:rPr lang="fr-FR" sz="3200" dirty="0"/>
              <a:t>    Recommandation UE sur les denrées alimentaires publiée en août 2022  </a:t>
            </a:r>
          </a:p>
          <a:p>
            <a:pPr lvl="1">
              <a:lnSpc>
                <a:spcPct val="120000"/>
              </a:lnSpc>
              <a:buFont typeface="Symbol" panose="05050102010706020507" pitchFamily="18" charset="2"/>
              <a:buChar char="Þ"/>
            </a:pPr>
            <a:r>
              <a:rPr lang="fr-FR" sz="2800" i="1" dirty="0"/>
              <a:t> Utilisation de valeur de comparaison dans le cadre de cette étude</a:t>
            </a:r>
          </a:p>
          <a:p>
            <a:endParaRPr lang="fr-FR" sz="3200" dirty="0"/>
          </a:p>
          <a:p>
            <a:r>
              <a:rPr lang="fr-FR" sz="3600" b="1" dirty="0"/>
              <a:t>Résultats des prélèvements </a:t>
            </a:r>
          </a:p>
          <a:p>
            <a:pPr lvl="1">
              <a:lnSpc>
                <a:spcPct val="120000"/>
              </a:lnSpc>
            </a:pPr>
            <a:r>
              <a:rPr lang="fr-FR" sz="3400" dirty="0"/>
              <a:t>Environ 1/3 des échantillons de </a:t>
            </a:r>
            <a:r>
              <a:rPr lang="fr-FR" sz="3400" u="sng" dirty="0"/>
              <a:t>sols superficiels </a:t>
            </a:r>
            <a:r>
              <a:rPr lang="fr-FR" sz="3400" dirty="0"/>
              <a:t>prélevés révèlent des dépassements des valeurs de comparaison disponibles. </a:t>
            </a:r>
          </a:p>
          <a:p>
            <a:pPr marL="712788" lvl="1" indent="0">
              <a:lnSpc>
                <a:spcPct val="120000"/>
              </a:lnSpc>
              <a:buNone/>
            </a:pPr>
            <a:r>
              <a:rPr lang="fr-FR" sz="3400" dirty="0"/>
              <a:t>Sur la commune d’Oullins, 3 des 12 échantillons de sols superficiels prélevés révèlent des dépassements des valeurs de comparaison disponibles, mais 2 d’entre aux restent conformes à la valeur de référence de l’Australie établie pour l’usage d’espace publique  </a:t>
            </a:r>
          </a:p>
          <a:p>
            <a:pPr lvl="1">
              <a:lnSpc>
                <a:spcPct val="120000"/>
              </a:lnSpc>
            </a:pPr>
            <a:r>
              <a:rPr lang="fr-FR" sz="3400" dirty="0"/>
              <a:t>Dépassement de la future valeur eau potable dans les </a:t>
            </a:r>
            <a:r>
              <a:rPr lang="fr-FR" sz="3400" u="sng" dirty="0"/>
              <a:t>eaux souterraines</a:t>
            </a:r>
            <a:r>
              <a:rPr lang="fr-FR" sz="3400" dirty="0"/>
              <a:t>, mais les forages prélevés sont utilisés pour l’arrosage d’espace vert ou potager</a:t>
            </a:r>
          </a:p>
          <a:p>
            <a:pPr lvl="1">
              <a:lnSpc>
                <a:spcPct val="120000"/>
              </a:lnSpc>
            </a:pPr>
            <a:r>
              <a:rPr lang="fr-FR" sz="3400" dirty="0"/>
              <a:t>Absence de PFAS ou concentrations traces dans </a:t>
            </a:r>
            <a:r>
              <a:rPr lang="fr-FR" sz="3400" u="sng" dirty="0"/>
              <a:t>les eaux du robinet.</a:t>
            </a:r>
            <a:r>
              <a:rPr lang="fr-FR" sz="3400" dirty="0"/>
              <a:t> Communes de la zone d’étude non alimentées par le champ captant de Ternay.</a:t>
            </a:r>
          </a:p>
          <a:p>
            <a:pPr lvl="1">
              <a:lnSpc>
                <a:spcPct val="120000"/>
              </a:lnSpc>
            </a:pPr>
            <a:r>
              <a:rPr lang="fr-FR" sz="3400" dirty="0"/>
              <a:t>Présence de PFAS dans </a:t>
            </a:r>
            <a:r>
              <a:rPr lang="fr-FR" sz="3400" u="sng" dirty="0"/>
              <a:t>les légumes </a:t>
            </a:r>
            <a:r>
              <a:rPr lang="fr-FR" sz="3400" dirty="0"/>
              <a:t>du potager urbain de Pierre-Bénite</a:t>
            </a:r>
          </a:p>
          <a:p>
            <a:pPr lvl="1">
              <a:lnSpc>
                <a:spcPct val="120000"/>
              </a:lnSpc>
            </a:pPr>
            <a:r>
              <a:rPr lang="fr-FR" sz="3400" dirty="0"/>
              <a:t>Présence de PFAS dans </a:t>
            </a:r>
            <a:r>
              <a:rPr lang="fr-FR" sz="3400" u="sng" dirty="0"/>
              <a:t>l’air ambiant </a:t>
            </a:r>
            <a:r>
              <a:rPr lang="fr-FR" sz="3400" dirty="0"/>
              <a:t>dans l’axe des vents dominants avec la zone industrielle</a:t>
            </a:r>
          </a:p>
          <a:p>
            <a:pPr marL="457200" lvl="1" indent="0">
              <a:lnSpc>
                <a:spcPct val="120000"/>
              </a:lnSpc>
              <a:buNone/>
            </a:pPr>
            <a:endParaRPr lang="fr-FR" sz="2900" dirty="0"/>
          </a:p>
          <a:p>
            <a:r>
              <a:rPr lang="fr-FR" sz="3600" b="1" dirty="0"/>
              <a:t>Niveaux de concentrations mesurés dans les sols plus faibles que dans le reportage « Vert de Rage »</a:t>
            </a:r>
          </a:p>
        </p:txBody>
      </p:sp>
    </p:spTree>
    <p:extLst>
      <p:ext uri="{BB962C8B-B14F-4D97-AF65-F5344CB8AC3E}">
        <p14:creationId xmlns:p14="http://schemas.microsoft.com/office/powerpoint/2010/main" val="361358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p:txBody>
          <a:bodyPr/>
          <a:lstStyle/>
          <a:p>
            <a:pPr marL="742950" indent="-742950">
              <a:buFont typeface="+mj-lt"/>
              <a:buAutoNum type="arabicPeriod" startAt="7"/>
            </a:pPr>
            <a:r>
              <a:rPr lang="fr-FR" dirty="0"/>
              <a:t>Conclusions</a:t>
            </a:r>
          </a:p>
        </p:txBody>
      </p:sp>
      <p:sp>
        <p:nvSpPr>
          <p:cNvPr id="3" name="Espace réservé du contenu 2">
            <a:extLst>
              <a:ext uri="{FF2B5EF4-FFF2-40B4-BE49-F238E27FC236}">
                <a16:creationId xmlns:a16="http://schemas.microsoft.com/office/drawing/2014/main" id="{5CA1BD9C-7220-62B3-387C-BEDDE912AF80}"/>
              </a:ext>
            </a:extLst>
          </p:cNvPr>
          <p:cNvSpPr>
            <a:spLocks noGrp="1"/>
          </p:cNvSpPr>
          <p:nvPr>
            <p:ph idx="1"/>
          </p:nvPr>
        </p:nvSpPr>
        <p:spPr>
          <a:xfrm>
            <a:off x="500514" y="1825625"/>
            <a:ext cx="11331268" cy="2736101"/>
          </a:xfrm>
        </p:spPr>
        <p:txBody>
          <a:bodyPr>
            <a:normAutofit/>
          </a:bodyPr>
          <a:lstStyle/>
          <a:p>
            <a:pPr>
              <a:lnSpc>
                <a:spcPct val="120000"/>
              </a:lnSpc>
            </a:pPr>
            <a:r>
              <a:rPr lang="fr-FR" sz="2000" b="1" dirty="0"/>
              <a:t>Recommandations :</a:t>
            </a:r>
          </a:p>
          <a:p>
            <a:pPr lvl="1">
              <a:lnSpc>
                <a:spcPct val="120000"/>
              </a:lnSpc>
            </a:pPr>
            <a:r>
              <a:rPr lang="fr-FR" sz="2000" dirty="0"/>
              <a:t>Faites par lieu et selon les valeurs de comparaison disponibles à date</a:t>
            </a:r>
          </a:p>
          <a:p>
            <a:pPr lvl="1">
              <a:lnSpc>
                <a:spcPct val="120000"/>
              </a:lnSpc>
            </a:pPr>
            <a:r>
              <a:rPr lang="fr-FR" sz="2000" dirty="0"/>
              <a:t>Poursuivre les investigations où des dépassements ont été observés</a:t>
            </a:r>
          </a:p>
          <a:p>
            <a:pPr lvl="1">
              <a:lnSpc>
                <a:spcPct val="120000"/>
              </a:lnSpc>
            </a:pPr>
            <a:r>
              <a:rPr lang="fr-FR" sz="2000" dirty="0"/>
              <a:t>Arrêter l'arrosage du jardin potager avec les eaux souterraines sur Pierre Bénite</a:t>
            </a:r>
          </a:p>
          <a:p>
            <a:pPr lvl="1">
              <a:lnSpc>
                <a:spcPct val="120000"/>
              </a:lnSpc>
            </a:pPr>
            <a:r>
              <a:rPr lang="fr-FR" sz="2000" dirty="0"/>
              <a:t>Se rapprocher des autorités compétentes pour 5 sites :</a:t>
            </a:r>
          </a:p>
          <a:p>
            <a:pPr lvl="1"/>
            <a:endParaRPr lang="fr-FR" sz="2800" b="1" dirty="0"/>
          </a:p>
          <a:p>
            <a:endParaRPr lang="fr-FR" sz="3200" b="1" dirty="0"/>
          </a:p>
          <a:p>
            <a:endParaRPr lang="fr-FR" sz="3200" dirty="0"/>
          </a:p>
          <a:p>
            <a:pPr marL="0" indent="0">
              <a:buNone/>
            </a:pPr>
            <a:endParaRPr lang="fr-FR" sz="2400" dirty="0"/>
          </a:p>
        </p:txBody>
      </p:sp>
      <p:pic>
        <p:nvPicPr>
          <p:cNvPr id="6" name="Image 5">
            <a:extLst>
              <a:ext uri="{FF2B5EF4-FFF2-40B4-BE49-F238E27FC236}">
                <a16:creationId xmlns:a16="http://schemas.microsoft.com/office/drawing/2014/main" id="{51F5CCBC-4574-03E4-C96C-73D345A45F1B}"/>
              </a:ext>
            </a:extLst>
          </p:cNvPr>
          <p:cNvPicPr>
            <a:picLocks noChangeAspect="1"/>
          </p:cNvPicPr>
          <p:nvPr/>
        </p:nvPicPr>
        <p:blipFill>
          <a:blip r:embed="rId2"/>
          <a:stretch>
            <a:fillRect/>
          </a:stretch>
        </p:blipFill>
        <p:spPr>
          <a:xfrm>
            <a:off x="1937540" y="4294598"/>
            <a:ext cx="3413779" cy="1641742"/>
          </a:xfrm>
          <a:prstGeom prst="rect">
            <a:avLst/>
          </a:prstGeom>
        </p:spPr>
      </p:pic>
    </p:spTree>
    <p:extLst>
      <p:ext uri="{BB962C8B-B14F-4D97-AF65-F5344CB8AC3E}">
        <p14:creationId xmlns:p14="http://schemas.microsoft.com/office/powerpoint/2010/main" val="224984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8DCCD-1CB5-462C-8591-DF44B06F88F6}"/>
              </a:ext>
            </a:extLst>
          </p:cNvPr>
          <p:cNvSpPr>
            <a:spLocks noGrp="1"/>
          </p:cNvSpPr>
          <p:nvPr>
            <p:ph type="ctrTitle"/>
          </p:nvPr>
        </p:nvSpPr>
        <p:spPr/>
        <p:txBody>
          <a:bodyPr/>
          <a:lstStyle/>
          <a:p>
            <a:r>
              <a:rPr lang="fr-FR" dirty="0"/>
              <a:t>Merci pour votre attention</a:t>
            </a:r>
          </a:p>
        </p:txBody>
      </p:sp>
      <p:sp>
        <p:nvSpPr>
          <p:cNvPr id="3" name="Sous-titre 2">
            <a:extLst>
              <a:ext uri="{FF2B5EF4-FFF2-40B4-BE49-F238E27FC236}">
                <a16:creationId xmlns:a16="http://schemas.microsoft.com/office/drawing/2014/main" id="{D31C7131-2E89-4169-8E59-B32A7E6B7E5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94820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p:txBody>
          <a:bodyPr/>
          <a:lstStyle/>
          <a:p>
            <a:r>
              <a:rPr lang="fr-FR" dirty="0"/>
              <a:t>Tableaux de résultats - sol</a:t>
            </a:r>
          </a:p>
        </p:txBody>
      </p:sp>
      <p:sp>
        <p:nvSpPr>
          <p:cNvPr id="3" name="Espace réservé du contenu 2">
            <a:extLst>
              <a:ext uri="{FF2B5EF4-FFF2-40B4-BE49-F238E27FC236}">
                <a16:creationId xmlns:a16="http://schemas.microsoft.com/office/drawing/2014/main" id="{5CA1BD9C-7220-62B3-387C-BEDDE912AF80}"/>
              </a:ext>
            </a:extLst>
          </p:cNvPr>
          <p:cNvSpPr>
            <a:spLocks noGrp="1"/>
          </p:cNvSpPr>
          <p:nvPr>
            <p:ph idx="1"/>
          </p:nvPr>
        </p:nvSpPr>
        <p:spPr>
          <a:xfrm>
            <a:off x="500514" y="1825625"/>
            <a:ext cx="11331268" cy="2736101"/>
          </a:xfrm>
        </p:spPr>
        <p:txBody>
          <a:bodyPr>
            <a:normAutofit/>
          </a:bodyPr>
          <a:lstStyle/>
          <a:p>
            <a:pPr lvl="1"/>
            <a:endParaRPr lang="fr-FR" sz="2800" b="1" dirty="0"/>
          </a:p>
          <a:p>
            <a:endParaRPr lang="fr-FR" sz="3200" b="1" dirty="0"/>
          </a:p>
          <a:p>
            <a:endParaRPr lang="fr-FR" sz="3200" dirty="0"/>
          </a:p>
          <a:p>
            <a:pPr marL="0" indent="0">
              <a:buNone/>
            </a:pPr>
            <a:endParaRPr lang="fr-FR" sz="2400" dirty="0"/>
          </a:p>
        </p:txBody>
      </p:sp>
      <p:pic>
        <p:nvPicPr>
          <p:cNvPr id="4" name="Image 3">
            <a:extLst>
              <a:ext uri="{FF2B5EF4-FFF2-40B4-BE49-F238E27FC236}">
                <a16:creationId xmlns:a16="http://schemas.microsoft.com/office/drawing/2014/main" id="{1FD640FF-9FA5-3886-E216-7687CA4ADB84}"/>
              </a:ext>
            </a:extLst>
          </p:cNvPr>
          <p:cNvPicPr>
            <a:picLocks noChangeAspect="1"/>
          </p:cNvPicPr>
          <p:nvPr/>
        </p:nvPicPr>
        <p:blipFill>
          <a:blip r:embed="rId2"/>
          <a:stretch>
            <a:fillRect/>
          </a:stretch>
        </p:blipFill>
        <p:spPr>
          <a:xfrm>
            <a:off x="0" y="1284841"/>
            <a:ext cx="12192000" cy="4288317"/>
          </a:xfrm>
          <a:prstGeom prst="rect">
            <a:avLst/>
          </a:prstGeom>
        </p:spPr>
      </p:pic>
    </p:spTree>
    <p:extLst>
      <p:ext uri="{BB962C8B-B14F-4D97-AF65-F5344CB8AC3E}">
        <p14:creationId xmlns:p14="http://schemas.microsoft.com/office/powerpoint/2010/main" val="427551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p:txBody>
          <a:bodyPr/>
          <a:lstStyle/>
          <a:p>
            <a:r>
              <a:rPr lang="fr-FR" dirty="0"/>
              <a:t>Tableaux de résultats - sol</a:t>
            </a:r>
          </a:p>
        </p:txBody>
      </p:sp>
      <p:sp>
        <p:nvSpPr>
          <p:cNvPr id="3" name="Espace réservé du contenu 2">
            <a:extLst>
              <a:ext uri="{FF2B5EF4-FFF2-40B4-BE49-F238E27FC236}">
                <a16:creationId xmlns:a16="http://schemas.microsoft.com/office/drawing/2014/main" id="{5CA1BD9C-7220-62B3-387C-BEDDE912AF80}"/>
              </a:ext>
            </a:extLst>
          </p:cNvPr>
          <p:cNvSpPr>
            <a:spLocks noGrp="1"/>
          </p:cNvSpPr>
          <p:nvPr>
            <p:ph idx="1"/>
          </p:nvPr>
        </p:nvSpPr>
        <p:spPr>
          <a:xfrm>
            <a:off x="500514" y="1825625"/>
            <a:ext cx="11331268" cy="2736101"/>
          </a:xfrm>
        </p:spPr>
        <p:txBody>
          <a:bodyPr>
            <a:normAutofit/>
          </a:bodyPr>
          <a:lstStyle/>
          <a:p>
            <a:pPr lvl="1"/>
            <a:endParaRPr lang="fr-FR" sz="2800" b="1" dirty="0"/>
          </a:p>
          <a:p>
            <a:endParaRPr lang="fr-FR" sz="3200" b="1" dirty="0"/>
          </a:p>
          <a:p>
            <a:endParaRPr lang="fr-FR" sz="3200" dirty="0"/>
          </a:p>
          <a:p>
            <a:pPr marL="0" indent="0">
              <a:buNone/>
            </a:pPr>
            <a:endParaRPr lang="fr-FR" sz="2400" dirty="0"/>
          </a:p>
        </p:txBody>
      </p:sp>
      <p:pic>
        <p:nvPicPr>
          <p:cNvPr id="4" name="Image 3">
            <a:extLst>
              <a:ext uri="{FF2B5EF4-FFF2-40B4-BE49-F238E27FC236}">
                <a16:creationId xmlns:a16="http://schemas.microsoft.com/office/drawing/2014/main" id="{1FD640FF-9FA5-3886-E216-7687CA4ADB84}"/>
              </a:ext>
            </a:extLst>
          </p:cNvPr>
          <p:cNvPicPr>
            <a:picLocks noChangeAspect="1"/>
          </p:cNvPicPr>
          <p:nvPr/>
        </p:nvPicPr>
        <p:blipFill rotWithShape="1">
          <a:blip r:embed="rId2"/>
          <a:srcRect r="35244"/>
          <a:stretch/>
        </p:blipFill>
        <p:spPr>
          <a:xfrm>
            <a:off x="838201" y="1552470"/>
            <a:ext cx="9026236" cy="4902730"/>
          </a:xfrm>
          <a:prstGeom prst="rect">
            <a:avLst/>
          </a:prstGeom>
        </p:spPr>
      </p:pic>
    </p:spTree>
    <p:extLst>
      <p:ext uri="{BB962C8B-B14F-4D97-AF65-F5344CB8AC3E}">
        <p14:creationId xmlns:p14="http://schemas.microsoft.com/office/powerpoint/2010/main" val="92376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8116F-182B-32D5-1374-C3AD3EABFA34}"/>
              </a:ext>
            </a:extLst>
          </p:cNvPr>
          <p:cNvSpPr>
            <a:spLocks noGrp="1"/>
          </p:cNvSpPr>
          <p:nvPr>
            <p:ph type="title"/>
          </p:nvPr>
        </p:nvSpPr>
        <p:spPr/>
        <p:txBody>
          <a:bodyPr/>
          <a:lstStyle/>
          <a:p>
            <a:r>
              <a:rPr lang="fr-FR" dirty="0"/>
              <a:t>Tableau de résultats – sol  (légende)</a:t>
            </a:r>
          </a:p>
        </p:txBody>
      </p:sp>
      <p:pic>
        <p:nvPicPr>
          <p:cNvPr id="4" name="Image 3">
            <a:extLst>
              <a:ext uri="{FF2B5EF4-FFF2-40B4-BE49-F238E27FC236}">
                <a16:creationId xmlns:a16="http://schemas.microsoft.com/office/drawing/2014/main" id="{953F8010-E6F3-BEBA-C641-C447DF2B8A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46" y="2639524"/>
            <a:ext cx="11963307" cy="1904496"/>
          </a:xfrm>
          <a:prstGeom prst="rect">
            <a:avLst/>
          </a:prstGeom>
          <a:noFill/>
          <a:ln>
            <a:noFill/>
          </a:ln>
        </p:spPr>
      </p:pic>
    </p:spTree>
    <p:extLst>
      <p:ext uri="{BB962C8B-B14F-4D97-AF65-F5344CB8AC3E}">
        <p14:creationId xmlns:p14="http://schemas.microsoft.com/office/powerpoint/2010/main" val="201428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4A660-8E92-7C2E-3317-FCF7D5D1813A}"/>
              </a:ext>
            </a:extLst>
          </p:cNvPr>
          <p:cNvSpPr>
            <a:spLocks noGrp="1"/>
          </p:cNvSpPr>
          <p:nvPr>
            <p:ph type="title"/>
          </p:nvPr>
        </p:nvSpPr>
        <p:spPr>
          <a:xfrm>
            <a:off x="815899" y="167269"/>
            <a:ext cx="9026236" cy="1325563"/>
          </a:xfrm>
        </p:spPr>
        <p:txBody>
          <a:bodyPr/>
          <a:lstStyle/>
          <a:p>
            <a:r>
              <a:rPr lang="fr-FR" dirty="0"/>
              <a:t>Tableaux de résultats - eaux</a:t>
            </a:r>
          </a:p>
        </p:txBody>
      </p:sp>
      <p:pic>
        <p:nvPicPr>
          <p:cNvPr id="5" name="Image 4">
            <a:extLst>
              <a:ext uri="{FF2B5EF4-FFF2-40B4-BE49-F238E27FC236}">
                <a16:creationId xmlns:a16="http://schemas.microsoft.com/office/drawing/2014/main" id="{E9AB7EC2-896C-6ED5-2808-E1E006FB9976}"/>
              </a:ext>
            </a:extLst>
          </p:cNvPr>
          <p:cNvPicPr>
            <a:picLocks noChangeAspect="1"/>
          </p:cNvPicPr>
          <p:nvPr/>
        </p:nvPicPr>
        <p:blipFill>
          <a:blip r:embed="rId2"/>
          <a:stretch>
            <a:fillRect/>
          </a:stretch>
        </p:blipFill>
        <p:spPr>
          <a:xfrm>
            <a:off x="2003161" y="1210767"/>
            <a:ext cx="6505219" cy="5479964"/>
          </a:xfrm>
          <a:prstGeom prst="rect">
            <a:avLst/>
          </a:prstGeom>
        </p:spPr>
      </p:pic>
    </p:spTree>
    <p:extLst>
      <p:ext uri="{BB962C8B-B14F-4D97-AF65-F5344CB8AC3E}">
        <p14:creationId xmlns:p14="http://schemas.microsoft.com/office/powerpoint/2010/main" val="55920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p:txBody>
          <a:bodyPr/>
          <a:lstStyle/>
          <a:p>
            <a:pPr marL="742950" indent="-742950">
              <a:buFont typeface="+mj-lt"/>
              <a:buAutoNum type="arabicPeriod"/>
            </a:pPr>
            <a:r>
              <a:rPr lang="fr-FR" dirty="0"/>
              <a:t>Les PFAS</a:t>
            </a:r>
          </a:p>
        </p:txBody>
      </p:sp>
      <p:sp>
        <p:nvSpPr>
          <p:cNvPr id="3" name="Espace réservé du contenu 2">
            <a:extLst>
              <a:ext uri="{FF2B5EF4-FFF2-40B4-BE49-F238E27FC236}">
                <a16:creationId xmlns:a16="http://schemas.microsoft.com/office/drawing/2014/main" id="{5CA1BD9C-7220-62B3-387C-BEDDE912AF80}"/>
              </a:ext>
            </a:extLst>
          </p:cNvPr>
          <p:cNvSpPr>
            <a:spLocks noGrp="1"/>
          </p:cNvSpPr>
          <p:nvPr>
            <p:ph idx="1"/>
          </p:nvPr>
        </p:nvSpPr>
        <p:spPr>
          <a:xfrm>
            <a:off x="462013" y="1825624"/>
            <a:ext cx="10891786" cy="4883184"/>
          </a:xfrm>
        </p:spPr>
        <p:txBody>
          <a:bodyPr>
            <a:normAutofit fontScale="85000" lnSpcReduction="20000"/>
          </a:bodyPr>
          <a:lstStyle/>
          <a:p>
            <a:pPr>
              <a:spcAft>
                <a:spcPts val="1800"/>
              </a:spcAft>
              <a:buClr>
                <a:srgbClr val="006892"/>
              </a:buClr>
              <a:buFont typeface="Wingdings" panose="05000000000000000000" pitchFamily="2" charset="2"/>
              <a:buChar char="§"/>
            </a:pPr>
            <a:r>
              <a:rPr lang="fr-FR" sz="3200" dirty="0">
                <a:solidFill>
                  <a:srgbClr val="006892"/>
                </a:solidFill>
              </a:rPr>
              <a:t> La problématique PFAS émerge en France.</a:t>
            </a:r>
          </a:p>
          <a:p>
            <a:pPr>
              <a:lnSpc>
                <a:spcPct val="120000"/>
              </a:lnSpc>
              <a:buFont typeface="Symbol" panose="05050102010706020507" pitchFamily="18" charset="2"/>
              <a:buChar char="Þ"/>
            </a:pPr>
            <a:r>
              <a:rPr lang="fr-FR" sz="3200" b="1" dirty="0"/>
              <a:t> </a:t>
            </a:r>
            <a:r>
              <a:rPr lang="fr-FR" sz="3200" i="1" dirty="0"/>
              <a:t>Absence de valeurs de référence applicable en France aujourd’hui pour l’ensemble des milieux investigués</a:t>
            </a:r>
          </a:p>
          <a:p>
            <a:pPr marL="0" indent="0">
              <a:buNone/>
            </a:pPr>
            <a:endParaRPr lang="fr-FR" sz="1900" i="1" dirty="0"/>
          </a:p>
          <a:p>
            <a:pPr>
              <a:buFont typeface="Wingdings" panose="05000000000000000000" pitchFamily="2" charset="2"/>
              <a:buChar char="§"/>
            </a:pPr>
            <a:r>
              <a:rPr lang="fr-FR" sz="3200" dirty="0">
                <a:solidFill>
                  <a:srgbClr val="006892"/>
                </a:solidFill>
              </a:rPr>
              <a:t> Les PFAS sont présents dans notre quotidien.</a:t>
            </a:r>
          </a:p>
          <a:p>
            <a:pPr marL="0" indent="0">
              <a:buNone/>
            </a:pPr>
            <a:endParaRPr lang="fr-FR" sz="3200" dirty="0">
              <a:solidFill>
                <a:srgbClr val="006892"/>
              </a:solidFill>
            </a:endParaRPr>
          </a:p>
          <a:p>
            <a:endParaRPr lang="fr-FR" sz="3200" dirty="0"/>
          </a:p>
          <a:p>
            <a:endParaRPr lang="fr-FR" sz="3200" dirty="0">
              <a:solidFill>
                <a:srgbClr val="006892"/>
              </a:solidFill>
            </a:endParaRPr>
          </a:p>
          <a:p>
            <a:pPr marL="0" indent="0">
              <a:buNone/>
            </a:pPr>
            <a:endParaRPr lang="fr-FR" sz="3200" dirty="0">
              <a:solidFill>
                <a:srgbClr val="006892"/>
              </a:solidFill>
            </a:endParaRPr>
          </a:p>
          <a:p>
            <a:pPr marL="0" indent="0">
              <a:buNone/>
            </a:pPr>
            <a:endParaRPr lang="fr-FR" sz="3200" dirty="0">
              <a:solidFill>
                <a:srgbClr val="006892"/>
              </a:solidFill>
            </a:endParaRPr>
          </a:p>
          <a:p>
            <a:pPr>
              <a:buFont typeface="Symbol" panose="05050102010706020507" pitchFamily="18" charset="2"/>
              <a:buChar char="Þ"/>
            </a:pPr>
            <a:r>
              <a:rPr lang="fr-FR" sz="2400" i="1" dirty="0"/>
              <a:t> Précautions lors des prélèvements</a:t>
            </a:r>
          </a:p>
          <a:p>
            <a:endParaRPr lang="fr-FR" sz="3200" b="1" dirty="0"/>
          </a:p>
        </p:txBody>
      </p:sp>
      <p:sp>
        <p:nvSpPr>
          <p:cNvPr id="5" name="Rectangle 4">
            <a:extLst>
              <a:ext uri="{FF2B5EF4-FFF2-40B4-BE49-F238E27FC236}">
                <a16:creationId xmlns:a16="http://schemas.microsoft.com/office/drawing/2014/main" id="{A4F3EE84-B1D9-CFE1-E92F-37526EBE4E5A}"/>
              </a:ext>
            </a:extLst>
          </p:cNvPr>
          <p:cNvSpPr/>
          <p:nvPr/>
        </p:nvSpPr>
        <p:spPr>
          <a:xfrm>
            <a:off x="6901583" y="5449856"/>
            <a:ext cx="1785696" cy="545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descr="Spray insecticide">
            <a:extLst>
              <a:ext uri="{FF2B5EF4-FFF2-40B4-BE49-F238E27FC236}">
                <a16:creationId xmlns:a16="http://schemas.microsoft.com/office/drawing/2014/main" id="{3B3C3330-CF4D-CFD6-01BE-9409877F613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70053" y="4030330"/>
            <a:ext cx="536027" cy="536027"/>
          </a:xfrm>
          <a:prstGeom prst="rect">
            <a:avLst/>
          </a:prstGeom>
        </p:spPr>
      </p:pic>
      <p:pic>
        <p:nvPicPr>
          <p:cNvPr id="12" name="Graphique 11" descr="Burger et boisson">
            <a:extLst>
              <a:ext uri="{FF2B5EF4-FFF2-40B4-BE49-F238E27FC236}">
                <a16:creationId xmlns:a16="http://schemas.microsoft.com/office/drawing/2014/main" id="{A72A1B00-A217-BD83-A206-59064D2F779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201" y="4725358"/>
            <a:ext cx="536027" cy="536027"/>
          </a:xfrm>
          <a:prstGeom prst="rect">
            <a:avLst/>
          </a:prstGeom>
        </p:spPr>
      </p:pic>
      <p:pic>
        <p:nvPicPr>
          <p:cNvPr id="13" name="Graphique 12" descr="Chemise">
            <a:extLst>
              <a:ext uri="{FF2B5EF4-FFF2-40B4-BE49-F238E27FC236}">
                <a16:creationId xmlns:a16="http://schemas.microsoft.com/office/drawing/2014/main" id="{96134055-AFC2-40E4-EEA6-C8DA43E9690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8201" y="5408603"/>
            <a:ext cx="536027" cy="536027"/>
          </a:xfrm>
          <a:prstGeom prst="rect">
            <a:avLst/>
          </a:prstGeom>
        </p:spPr>
      </p:pic>
      <p:pic>
        <p:nvPicPr>
          <p:cNvPr id="14" name="Graphique 13" descr="Botte">
            <a:extLst>
              <a:ext uri="{FF2B5EF4-FFF2-40B4-BE49-F238E27FC236}">
                <a16:creationId xmlns:a16="http://schemas.microsoft.com/office/drawing/2014/main" id="{AB203F2D-05B3-3A08-443F-7BBA7D1817C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8202" y="4141898"/>
            <a:ext cx="536027" cy="536027"/>
          </a:xfrm>
          <a:prstGeom prst="rect">
            <a:avLst/>
          </a:prstGeom>
        </p:spPr>
      </p:pic>
      <p:pic>
        <p:nvPicPr>
          <p:cNvPr id="15" name="Graphique 14" descr="Presse-papiers">
            <a:extLst>
              <a:ext uri="{FF2B5EF4-FFF2-40B4-BE49-F238E27FC236}">
                <a16:creationId xmlns:a16="http://schemas.microsoft.com/office/drawing/2014/main" id="{935F3B75-7649-BCF3-7E72-E62AF9465E66}"/>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925084" y="4213482"/>
            <a:ext cx="536027" cy="536027"/>
          </a:xfrm>
          <a:prstGeom prst="rect">
            <a:avLst/>
          </a:prstGeom>
        </p:spPr>
      </p:pic>
      <p:pic>
        <p:nvPicPr>
          <p:cNvPr id="16" name="Image 15">
            <a:extLst>
              <a:ext uri="{FF2B5EF4-FFF2-40B4-BE49-F238E27FC236}">
                <a16:creationId xmlns:a16="http://schemas.microsoft.com/office/drawing/2014/main" id="{52CAFA45-9921-23A4-2417-3D90323811F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484523" y="4755750"/>
            <a:ext cx="499406" cy="785307"/>
          </a:xfrm>
          <a:prstGeom prst="rect">
            <a:avLst/>
          </a:prstGeom>
        </p:spPr>
      </p:pic>
      <p:sp>
        <p:nvSpPr>
          <p:cNvPr id="17" name="ZoneTexte 16">
            <a:extLst>
              <a:ext uri="{FF2B5EF4-FFF2-40B4-BE49-F238E27FC236}">
                <a16:creationId xmlns:a16="http://schemas.microsoft.com/office/drawing/2014/main" id="{AE3DAD33-6FB5-B75B-37B4-69D7C735ED49}"/>
              </a:ext>
            </a:extLst>
          </p:cNvPr>
          <p:cNvSpPr txBox="1"/>
          <p:nvPr/>
        </p:nvSpPr>
        <p:spPr>
          <a:xfrm>
            <a:off x="1374226" y="4260895"/>
            <a:ext cx="2881021" cy="338554"/>
          </a:xfrm>
          <a:prstGeom prst="rect">
            <a:avLst/>
          </a:prstGeom>
          <a:noFill/>
        </p:spPr>
        <p:txBody>
          <a:bodyPr wrap="square" rtlCol="0">
            <a:spAutoFit/>
          </a:bodyPr>
          <a:lstStyle/>
          <a:p>
            <a:r>
              <a:rPr lang="fr-FR" sz="1600">
                <a:solidFill>
                  <a:srgbClr val="00638E"/>
                </a:solidFill>
              </a:rPr>
              <a:t>Chaussures et gants déperlants</a:t>
            </a:r>
          </a:p>
        </p:txBody>
      </p:sp>
      <p:sp>
        <p:nvSpPr>
          <p:cNvPr id="18" name="ZoneTexte 17">
            <a:extLst>
              <a:ext uri="{FF2B5EF4-FFF2-40B4-BE49-F238E27FC236}">
                <a16:creationId xmlns:a16="http://schemas.microsoft.com/office/drawing/2014/main" id="{92EB7D9C-22AD-9F1A-2BF5-82EAA32FAD98}"/>
              </a:ext>
            </a:extLst>
          </p:cNvPr>
          <p:cNvSpPr txBox="1"/>
          <p:nvPr/>
        </p:nvSpPr>
        <p:spPr>
          <a:xfrm>
            <a:off x="1374227" y="4854778"/>
            <a:ext cx="2881021" cy="584775"/>
          </a:xfrm>
          <a:prstGeom prst="rect">
            <a:avLst/>
          </a:prstGeom>
          <a:noFill/>
        </p:spPr>
        <p:txBody>
          <a:bodyPr wrap="square" rtlCol="0">
            <a:spAutoFit/>
          </a:bodyPr>
          <a:lstStyle/>
          <a:p>
            <a:r>
              <a:rPr lang="fr-FR" sz="1600">
                <a:solidFill>
                  <a:srgbClr val="00638E"/>
                </a:solidFill>
              </a:rPr>
              <a:t>Emballages restauration rapide</a:t>
            </a:r>
          </a:p>
          <a:p>
            <a:endParaRPr lang="fr-FR" sz="1600">
              <a:solidFill>
                <a:srgbClr val="00638E"/>
              </a:solidFill>
            </a:endParaRPr>
          </a:p>
        </p:txBody>
      </p:sp>
      <p:sp>
        <p:nvSpPr>
          <p:cNvPr id="19" name="ZoneTexte 18">
            <a:extLst>
              <a:ext uri="{FF2B5EF4-FFF2-40B4-BE49-F238E27FC236}">
                <a16:creationId xmlns:a16="http://schemas.microsoft.com/office/drawing/2014/main" id="{39A6D99C-E038-D2CB-D839-F9ABF3EA81C4}"/>
              </a:ext>
            </a:extLst>
          </p:cNvPr>
          <p:cNvSpPr txBox="1"/>
          <p:nvPr/>
        </p:nvSpPr>
        <p:spPr>
          <a:xfrm>
            <a:off x="5489032" y="4273969"/>
            <a:ext cx="2881021" cy="584775"/>
          </a:xfrm>
          <a:prstGeom prst="rect">
            <a:avLst/>
          </a:prstGeom>
          <a:noFill/>
        </p:spPr>
        <p:txBody>
          <a:bodyPr wrap="square" rtlCol="0">
            <a:spAutoFit/>
          </a:bodyPr>
          <a:lstStyle/>
          <a:p>
            <a:r>
              <a:rPr lang="fr-FR" sz="1600">
                <a:solidFill>
                  <a:srgbClr val="00638E"/>
                </a:solidFill>
              </a:rPr>
              <a:t>Post-it et papier imperméable</a:t>
            </a:r>
          </a:p>
          <a:p>
            <a:endParaRPr lang="fr-FR" sz="1600">
              <a:solidFill>
                <a:srgbClr val="00638E"/>
              </a:solidFill>
            </a:endParaRPr>
          </a:p>
        </p:txBody>
      </p:sp>
      <p:sp>
        <p:nvSpPr>
          <p:cNvPr id="20" name="ZoneTexte 19">
            <a:extLst>
              <a:ext uri="{FF2B5EF4-FFF2-40B4-BE49-F238E27FC236}">
                <a16:creationId xmlns:a16="http://schemas.microsoft.com/office/drawing/2014/main" id="{13295E85-4E23-8625-0566-613AC2E451FA}"/>
              </a:ext>
            </a:extLst>
          </p:cNvPr>
          <p:cNvSpPr txBox="1"/>
          <p:nvPr/>
        </p:nvSpPr>
        <p:spPr>
          <a:xfrm>
            <a:off x="8933044" y="4149329"/>
            <a:ext cx="3495893" cy="830997"/>
          </a:xfrm>
          <a:prstGeom prst="rect">
            <a:avLst/>
          </a:prstGeom>
          <a:noFill/>
        </p:spPr>
        <p:txBody>
          <a:bodyPr wrap="square" rtlCol="0">
            <a:spAutoFit/>
          </a:bodyPr>
          <a:lstStyle/>
          <a:p>
            <a:r>
              <a:rPr lang="fr-FR" sz="1600">
                <a:solidFill>
                  <a:srgbClr val="00638E"/>
                </a:solidFill>
              </a:rPr>
              <a:t>Anti-moustiques, crèmes à mains, crème solaire, etc.</a:t>
            </a:r>
          </a:p>
          <a:p>
            <a:endParaRPr lang="fr-FR" sz="1600">
              <a:solidFill>
                <a:srgbClr val="00638E"/>
              </a:solidFill>
            </a:endParaRPr>
          </a:p>
        </p:txBody>
      </p:sp>
      <p:sp>
        <p:nvSpPr>
          <p:cNvPr id="21" name="ZoneTexte 20">
            <a:extLst>
              <a:ext uri="{FF2B5EF4-FFF2-40B4-BE49-F238E27FC236}">
                <a16:creationId xmlns:a16="http://schemas.microsoft.com/office/drawing/2014/main" id="{42474C5F-0778-5F5E-CB1C-17571F1E2D1D}"/>
              </a:ext>
            </a:extLst>
          </p:cNvPr>
          <p:cNvSpPr txBox="1"/>
          <p:nvPr/>
        </p:nvSpPr>
        <p:spPr>
          <a:xfrm>
            <a:off x="1401234" y="5468203"/>
            <a:ext cx="3207838" cy="830997"/>
          </a:xfrm>
          <a:prstGeom prst="rect">
            <a:avLst/>
          </a:prstGeom>
          <a:noFill/>
        </p:spPr>
        <p:txBody>
          <a:bodyPr wrap="square" rtlCol="0">
            <a:spAutoFit/>
          </a:bodyPr>
          <a:lstStyle/>
          <a:p>
            <a:r>
              <a:rPr lang="fr-FR" sz="1600">
                <a:solidFill>
                  <a:srgbClr val="00638E"/>
                </a:solidFill>
              </a:rPr>
              <a:t>Vêtements de pluie, nouveaux vêtements, adoucissant textile, etc.</a:t>
            </a:r>
          </a:p>
          <a:p>
            <a:endParaRPr lang="fr-FR" sz="1600">
              <a:solidFill>
                <a:srgbClr val="00638E"/>
              </a:solidFill>
            </a:endParaRPr>
          </a:p>
        </p:txBody>
      </p:sp>
      <p:pic>
        <p:nvPicPr>
          <p:cNvPr id="22" name="Image 21">
            <a:extLst>
              <a:ext uri="{FF2B5EF4-FFF2-40B4-BE49-F238E27FC236}">
                <a16:creationId xmlns:a16="http://schemas.microsoft.com/office/drawing/2014/main" id="{01C3D496-782E-7784-FA0F-CEBE9540342D}"/>
              </a:ext>
            </a:extLst>
          </p:cNvPr>
          <p:cNvPicPr>
            <a:picLocks noChangeAspect="1"/>
          </p:cNvPicPr>
          <p:nvPr/>
        </p:nvPicPr>
        <p:blipFill>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a:ext>
            </a:extLst>
          </a:blip>
          <a:stretch>
            <a:fillRect/>
          </a:stretch>
        </p:blipFill>
        <p:spPr>
          <a:xfrm>
            <a:off x="5064529" y="4814032"/>
            <a:ext cx="353001" cy="779267"/>
          </a:xfrm>
          <a:prstGeom prst="rect">
            <a:avLst/>
          </a:prstGeom>
        </p:spPr>
      </p:pic>
      <p:sp>
        <p:nvSpPr>
          <p:cNvPr id="23" name="ZoneTexte 22">
            <a:extLst>
              <a:ext uri="{FF2B5EF4-FFF2-40B4-BE49-F238E27FC236}">
                <a16:creationId xmlns:a16="http://schemas.microsoft.com/office/drawing/2014/main" id="{0A94A995-60DB-F57E-60A7-5773043AE93F}"/>
              </a:ext>
            </a:extLst>
          </p:cNvPr>
          <p:cNvSpPr txBox="1"/>
          <p:nvPr/>
        </p:nvSpPr>
        <p:spPr>
          <a:xfrm>
            <a:off x="5461072" y="4899701"/>
            <a:ext cx="2881021" cy="830997"/>
          </a:xfrm>
          <a:prstGeom prst="rect">
            <a:avLst/>
          </a:prstGeom>
          <a:noFill/>
        </p:spPr>
        <p:txBody>
          <a:bodyPr wrap="square" rtlCol="0">
            <a:spAutoFit/>
          </a:bodyPr>
          <a:lstStyle/>
          <a:p>
            <a:r>
              <a:rPr lang="fr-FR" sz="1600">
                <a:solidFill>
                  <a:srgbClr val="00638E"/>
                </a:solidFill>
              </a:rPr>
              <a:t>Opercule téflon </a:t>
            </a:r>
          </a:p>
          <a:p>
            <a:r>
              <a:rPr lang="fr-FR" sz="1600">
                <a:solidFill>
                  <a:srgbClr val="00638E"/>
                </a:solidFill>
              </a:rPr>
              <a:t>Bouteilles / pots téflon</a:t>
            </a:r>
          </a:p>
          <a:p>
            <a:endParaRPr lang="fr-FR" sz="1600">
              <a:solidFill>
                <a:srgbClr val="00638E"/>
              </a:solidFill>
            </a:endParaRPr>
          </a:p>
        </p:txBody>
      </p:sp>
      <p:sp>
        <p:nvSpPr>
          <p:cNvPr id="24" name="ZoneTexte 23">
            <a:extLst>
              <a:ext uri="{FF2B5EF4-FFF2-40B4-BE49-F238E27FC236}">
                <a16:creationId xmlns:a16="http://schemas.microsoft.com/office/drawing/2014/main" id="{8A6F9A76-AF3A-305E-681C-4D42ADA52530}"/>
              </a:ext>
            </a:extLst>
          </p:cNvPr>
          <p:cNvSpPr txBox="1"/>
          <p:nvPr/>
        </p:nvSpPr>
        <p:spPr>
          <a:xfrm>
            <a:off x="9048470" y="4952536"/>
            <a:ext cx="2881021" cy="584775"/>
          </a:xfrm>
          <a:prstGeom prst="rect">
            <a:avLst/>
          </a:prstGeom>
          <a:noFill/>
        </p:spPr>
        <p:txBody>
          <a:bodyPr wrap="square" rtlCol="0">
            <a:spAutoFit/>
          </a:bodyPr>
          <a:lstStyle/>
          <a:p>
            <a:r>
              <a:rPr lang="fr-FR" sz="1600">
                <a:solidFill>
                  <a:srgbClr val="00638E"/>
                </a:solidFill>
              </a:rPr>
              <a:t>Composants pompe</a:t>
            </a:r>
          </a:p>
          <a:p>
            <a:r>
              <a:rPr lang="fr-FR" sz="1600">
                <a:solidFill>
                  <a:srgbClr val="00638E"/>
                </a:solidFill>
              </a:rPr>
              <a:t>Tuyaux de prélèvement</a:t>
            </a:r>
          </a:p>
        </p:txBody>
      </p:sp>
    </p:spTree>
    <p:extLst>
      <p:ext uri="{BB962C8B-B14F-4D97-AF65-F5344CB8AC3E}">
        <p14:creationId xmlns:p14="http://schemas.microsoft.com/office/powerpoint/2010/main" val="378235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DE6DCBB-64C5-4BE9-B8D5-007E965DA2E8}"/>
              </a:ext>
            </a:extLst>
          </p:cNvPr>
          <p:cNvSpPr>
            <a:spLocks noGrp="1"/>
          </p:cNvSpPr>
          <p:nvPr>
            <p:ph type="title"/>
          </p:nvPr>
        </p:nvSpPr>
        <p:spPr/>
        <p:txBody>
          <a:bodyPr>
            <a:normAutofit/>
          </a:bodyPr>
          <a:lstStyle/>
          <a:p>
            <a:pPr marL="742950" indent="-742950">
              <a:buFont typeface="+mj-lt"/>
              <a:buAutoNum type="arabicPeriod" startAt="2"/>
            </a:pPr>
            <a:r>
              <a:rPr lang="fr-FR" dirty="0"/>
              <a:t>Zone </a:t>
            </a:r>
            <a:r>
              <a:rPr lang="fr-FR" sz="4000" dirty="0"/>
              <a:t>d’étude</a:t>
            </a:r>
            <a:br>
              <a:rPr lang="fr-FR" sz="4000" dirty="0"/>
            </a:br>
            <a:endParaRPr lang="fr-FR" dirty="0"/>
          </a:p>
        </p:txBody>
      </p:sp>
      <p:sp>
        <p:nvSpPr>
          <p:cNvPr id="7" name="ZoneTexte 6">
            <a:extLst>
              <a:ext uri="{FF2B5EF4-FFF2-40B4-BE49-F238E27FC236}">
                <a16:creationId xmlns:a16="http://schemas.microsoft.com/office/drawing/2014/main" id="{662F6CB7-586A-8626-2276-64B728A3ACEE}"/>
              </a:ext>
            </a:extLst>
          </p:cNvPr>
          <p:cNvSpPr txBox="1"/>
          <p:nvPr/>
        </p:nvSpPr>
        <p:spPr>
          <a:xfrm>
            <a:off x="6443132" y="1503689"/>
            <a:ext cx="4519294" cy="4989186"/>
          </a:xfrm>
          <a:prstGeom prst="rect">
            <a:avLst/>
          </a:prstGeom>
          <a:noFill/>
        </p:spPr>
        <p:txBody>
          <a:bodyPr wrap="square" rtlCol="0">
            <a:spAutoFit/>
          </a:bodyPr>
          <a:lstStyle/>
          <a:p>
            <a:pPr>
              <a:lnSpc>
                <a:spcPct val="150000"/>
              </a:lnSpc>
            </a:pPr>
            <a:r>
              <a:rPr lang="fr-FR" sz="2800" b="1" dirty="0"/>
              <a:t> 6 communes : </a:t>
            </a:r>
          </a:p>
          <a:p>
            <a:pPr marL="285750" indent="-285750">
              <a:lnSpc>
                <a:spcPct val="150000"/>
              </a:lnSpc>
              <a:buFont typeface="Arial" panose="020B0604020202020204" pitchFamily="34" charset="0"/>
              <a:buChar char="•"/>
            </a:pPr>
            <a:r>
              <a:rPr lang="fr-FR" sz="2800" dirty="0"/>
              <a:t>La </a:t>
            </a:r>
            <a:r>
              <a:rPr lang="fr-FR" sz="2800" dirty="0" err="1"/>
              <a:t>Mulatière</a:t>
            </a:r>
            <a:endParaRPr lang="fr-FR" sz="2800" dirty="0"/>
          </a:p>
          <a:p>
            <a:pPr marL="285750" indent="-285750">
              <a:lnSpc>
                <a:spcPct val="150000"/>
              </a:lnSpc>
              <a:buFont typeface="Arial" panose="020B0604020202020204" pitchFamily="34" charset="0"/>
              <a:buChar char="•"/>
            </a:pPr>
            <a:r>
              <a:rPr lang="fr-FR" sz="2800" dirty="0"/>
              <a:t>Oullins </a:t>
            </a:r>
          </a:p>
          <a:p>
            <a:pPr marL="285750" indent="-285750">
              <a:lnSpc>
                <a:spcPct val="150000"/>
              </a:lnSpc>
              <a:buFont typeface="Arial" panose="020B0604020202020204" pitchFamily="34" charset="0"/>
              <a:buChar char="•"/>
            </a:pPr>
            <a:r>
              <a:rPr lang="fr-FR" sz="2800" dirty="0"/>
              <a:t>Pierre-Bénite</a:t>
            </a:r>
          </a:p>
          <a:p>
            <a:pPr marL="285750" indent="-285750">
              <a:lnSpc>
                <a:spcPct val="150000"/>
              </a:lnSpc>
              <a:buFont typeface="Arial" panose="020B0604020202020204" pitchFamily="34" charset="0"/>
              <a:buChar char="•"/>
            </a:pPr>
            <a:r>
              <a:rPr lang="fr-FR" sz="2800" dirty="0"/>
              <a:t>Saint-Genis-Laval</a:t>
            </a:r>
          </a:p>
          <a:p>
            <a:pPr marL="285750" indent="-285750">
              <a:lnSpc>
                <a:spcPct val="150000"/>
              </a:lnSpc>
              <a:buFont typeface="Arial" panose="020B0604020202020204" pitchFamily="34" charset="0"/>
              <a:buChar char="•"/>
            </a:pPr>
            <a:r>
              <a:rPr lang="fr-FR" sz="2800" dirty="0"/>
              <a:t>Irigny et </a:t>
            </a:r>
          </a:p>
          <a:p>
            <a:pPr marL="285750" indent="-285750">
              <a:lnSpc>
                <a:spcPct val="150000"/>
              </a:lnSpc>
              <a:buFont typeface="Arial" panose="020B0604020202020204" pitchFamily="34" charset="0"/>
              <a:buChar char="•"/>
            </a:pPr>
            <a:r>
              <a:rPr lang="fr-FR" sz="2800" dirty="0"/>
              <a:t>Vernaison</a:t>
            </a:r>
          </a:p>
          <a:p>
            <a:pPr>
              <a:lnSpc>
                <a:spcPct val="150000"/>
              </a:lnSpc>
            </a:pPr>
            <a:endParaRPr lang="fr-FR" dirty="0"/>
          </a:p>
        </p:txBody>
      </p:sp>
      <p:pic>
        <p:nvPicPr>
          <p:cNvPr id="2" name="Image 1" descr="Une image contenant carte&#10;&#10;Description générée automatiquement">
            <a:extLst>
              <a:ext uri="{FF2B5EF4-FFF2-40B4-BE49-F238E27FC236}">
                <a16:creationId xmlns:a16="http://schemas.microsoft.com/office/drawing/2014/main" id="{7A6554CD-EB29-F2DF-1198-B8E289EBB1E3}"/>
              </a:ext>
            </a:extLst>
          </p:cNvPr>
          <p:cNvPicPr>
            <a:picLocks noChangeAspect="1"/>
          </p:cNvPicPr>
          <p:nvPr/>
        </p:nvPicPr>
        <p:blipFill>
          <a:blip r:embed="rId2"/>
          <a:stretch>
            <a:fillRect/>
          </a:stretch>
        </p:blipFill>
        <p:spPr>
          <a:xfrm>
            <a:off x="1381020" y="1309036"/>
            <a:ext cx="4297992" cy="5459905"/>
          </a:xfrm>
          <a:prstGeom prst="rect">
            <a:avLst/>
          </a:prstGeom>
        </p:spPr>
      </p:pic>
      <p:sp>
        <p:nvSpPr>
          <p:cNvPr id="6" name="Zone de texte 15">
            <a:extLst>
              <a:ext uri="{FF2B5EF4-FFF2-40B4-BE49-F238E27FC236}">
                <a16:creationId xmlns:a16="http://schemas.microsoft.com/office/drawing/2014/main" id="{3C6F7BD3-4356-A7E0-7AB0-C33EE747AFC9}"/>
              </a:ext>
            </a:extLst>
          </p:cNvPr>
          <p:cNvSpPr txBox="1"/>
          <p:nvPr/>
        </p:nvSpPr>
        <p:spPr>
          <a:xfrm>
            <a:off x="3348883" y="5964873"/>
            <a:ext cx="735965" cy="109855"/>
          </a:xfrm>
          <a:prstGeom prst="rect">
            <a:avLst/>
          </a:prstGeom>
          <a:solidFill>
            <a:schemeClr val="lt1"/>
          </a:solidFill>
          <a:ln w="6350">
            <a:noFill/>
          </a:ln>
        </p:spPr>
        <p:txBody>
          <a:bodyPr rot="0" spcFirstLastPara="0" vert="horz" wrap="none" lIns="0" tIns="0" rIns="0" bIns="0" numCol="1" spcCol="0" rtlCol="0" fromWordArt="0" anchor="t" anchorCtr="0" forceAA="0" compatLnSpc="1">
            <a:prstTxWarp prst="textNoShape">
              <a:avLst/>
            </a:prstTxWarp>
            <a:noAutofit/>
          </a:bodyPr>
          <a:lstStyle/>
          <a:p>
            <a:r>
              <a:rPr lang="fr-FR" sz="7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Mairie de Vernaison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79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012B0-F680-E9D3-6431-7D78C1F2D042}"/>
              </a:ext>
            </a:extLst>
          </p:cNvPr>
          <p:cNvSpPr>
            <a:spLocks noGrp="1"/>
          </p:cNvSpPr>
          <p:nvPr>
            <p:ph type="title"/>
          </p:nvPr>
        </p:nvSpPr>
        <p:spPr>
          <a:xfrm>
            <a:off x="389468" y="365125"/>
            <a:ext cx="9474970" cy="1325563"/>
          </a:xfrm>
        </p:spPr>
        <p:txBody>
          <a:bodyPr>
            <a:normAutofit/>
          </a:bodyPr>
          <a:lstStyle/>
          <a:p>
            <a:pPr marL="742950" indent="-742950">
              <a:buFont typeface="+mj-lt"/>
              <a:buAutoNum type="arabicPeriod" startAt="3"/>
            </a:pPr>
            <a:r>
              <a:rPr lang="fr-FR" sz="3600" dirty="0"/>
              <a:t>Sols superficiels - Méthodologie de prélèvement</a:t>
            </a:r>
          </a:p>
        </p:txBody>
      </p:sp>
      <p:sp>
        <p:nvSpPr>
          <p:cNvPr id="3" name="Espace réservé du contenu 2">
            <a:extLst>
              <a:ext uri="{FF2B5EF4-FFF2-40B4-BE49-F238E27FC236}">
                <a16:creationId xmlns:a16="http://schemas.microsoft.com/office/drawing/2014/main" id="{DF24E090-9E9C-A2F5-B6A1-18E20A81765A}"/>
              </a:ext>
            </a:extLst>
          </p:cNvPr>
          <p:cNvSpPr>
            <a:spLocks noGrp="1"/>
          </p:cNvSpPr>
          <p:nvPr>
            <p:ph idx="1"/>
          </p:nvPr>
        </p:nvSpPr>
        <p:spPr>
          <a:xfrm>
            <a:off x="389467" y="1825625"/>
            <a:ext cx="5706533" cy="4806084"/>
          </a:xfrm>
        </p:spPr>
        <p:txBody>
          <a:bodyPr>
            <a:normAutofit fontScale="92500" lnSpcReduction="20000"/>
          </a:bodyPr>
          <a:lstStyle/>
          <a:p>
            <a:pPr>
              <a:lnSpc>
                <a:spcPct val="110000"/>
              </a:lnSpc>
            </a:pPr>
            <a:r>
              <a:rPr lang="fr-FR" sz="2400" b="1" dirty="0"/>
              <a:t>28 échantillons de sols superficiels </a:t>
            </a:r>
            <a:r>
              <a:rPr lang="fr-FR" sz="2400" dirty="0"/>
              <a:t>: Espaces publics/Parcs/stades (18), Ecoles (6), potagers (4) répartis sur les 6 communes</a:t>
            </a:r>
          </a:p>
          <a:p>
            <a:pPr>
              <a:lnSpc>
                <a:spcPct val="110000"/>
              </a:lnSpc>
            </a:pPr>
            <a:r>
              <a:rPr lang="fr-FR" sz="2400" dirty="0"/>
              <a:t>Réalisation d’un échantillon composite à partir de 5 échantillons ponctuels</a:t>
            </a:r>
          </a:p>
          <a:p>
            <a:pPr>
              <a:lnSpc>
                <a:spcPct val="110000"/>
              </a:lnSpc>
            </a:pPr>
            <a:r>
              <a:rPr lang="fr-FR" sz="2400" dirty="0"/>
              <a:t>Prélèvement entre 0-5 cm pour les espaces publics, écoles…</a:t>
            </a:r>
          </a:p>
          <a:p>
            <a:pPr>
              <a:lnSpc>
                <a:spcPct val="110000"/>
              </a:lnSpc>
            </a:pPr>
            <a:r>
              <a:rPr lang="fr-FR" sz="2400" dirty="0"/>
              <a:t>Prélèvement entre 0-30 cm pour les potagers (profondeur racines/bêchage)</a:t>
            </a:r>
          </a:p>
          <a:p>
            <a:pPr>
              <a:lnSpc>
                <a:spcPct val="110000"/>
              </a:lnSpc>
            </a:pPr>
            <a:r>
              <a:rPr lang="fr-FR" sz="2400" i="1" dirty="0"/>
              <a:t>Conforme à la méthodologie mise en place dans la cadre de la caractérisation des sols superficiels des établissements scolaires</a:t>
            </a:r>
          </a:p>
          <a:p>
            <a:pPr>
              <a:lnSpc>
                <a:spcPct val="110000"/>
              </a:lnSpc>
            </a:pPr>
            <a:r>
              <a:rPr lang="fr-FR" sz="2400" dirty="0"/>
              <a:t>Programme analytique : 23 PFAS </a:t>
            </a:r>
          </a:p>
          <a:p>
            <a:endParaRPr lang="fr-FR" dirty="0"/>
          </a:p>
          <a:p>
            <a:endParaRPr lang="fr-FR" dirty="0"/>
          </a:p>
        </p:txBody>
      </p:sp>
      <p:pic>
        <p:nvPicPr>
          <p:cNvPr id="6" name="Image 5" descr="Une image contenant arbre&#10;&#10;Description générée automatiquement">
            <a:extLst>
              <a:ext uri="{FF2B5EF4-FFF2-40B4-BE49-F238E27FC236}">
                <a16:creationId xmlns:a16="http://schemas.microsoft.com/office/drawing/2014/main" id="{E0CE1005-E212-A7B4-66AC-F089A80F14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493729" y="1832831"/>
            <a:ext cx="2833649" cy="2125237"/>
          </a:xfrm>
          <a:prstGeom prst="rect">
            <a:avLst/>
          </a:prstGeom>
        </p:spPr>
      </p:pic>
      <p:pic>
        <p:nvPicPr>
          <p:cNvPr id="7" name="Image 6" descr="Une image contenant arbre, extérieur, herbe, terrain&#10;&#10;Description générée automatiquement">
            <a:extLst>
              <a:ext uri="{FF2B5EF4-FFF2-40B4-BE49-F238E27FC236}">
                <a16:creationId xmlns:a16="http://schemas.microsoft.com/office/drawing/2014/main" id="{AF602551-5FA8-77D4-C911-655DA55FC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4595" y="3867288"/>
            <a:ext cx="3779056" cy="2833649"/>
          </a:xfrm>
          <a:prstGeom prst="rect">
            <a:avLst/>
          </a:prstGeom>
        </p:spPr>
      </p:pic>
      <p:grpSp>
        <p:nvGrpSpPr>
          <p:cNvPr id="22" name="Groupe 21">
            <a:extLst>
              <a:ext uri="{FF2B5EF4-FFF2-40B4-BE49-F238E27FC236}">
                <a16:creationId xmlns:a16="http://schemas.microsoft.com/office/drawing/2014/main" id="{75FD24AC-E882-7E40-2AAC-AE703BE0C69B}"/>
              </a:ext>
            </a:extLst>
          </p:cNvPr>
          <p:cNvGrpSpPr/>
          <p:nvPr/>
        </p:nvGrpSpPr>
        <p:grpSpPr>
          <a:xfrm>
            <a:off x="7457305" y="1478626"/>
            <a:ext cx="1549402" cy="1802931"/>
            <a:chOff x="6311898" y="1420874"/>
            <a:chExt cx="1549402" cy="1802931"/>
          </a:xfrm>
        </p:grpSpPr>
        <p:sp>
          <p:nvSpPr>
            <p:cNvPr id="8" name="Rectangle 7">
              <a:extLst>
                <a:ext uri="{FF2B5EF4-FFF2-40B4-BE49-F238E27FC236}">
                  <a16:creationId xmlns:a16="http://schemas.microsoft.com/office/drawing/2014/main" id="{F7992FE7-02DF-C808-F27B-50D304E58D47}"/>
                </a:ext>
              </a:extLst>
            </p:cNvPr>
            <p:cNvSpPr/>
            <p:nvPr/>
          </p:nvSpPr>
          <p:spPr>
            <a:xfrm>
              <a:off x="6366933" y="1825625"/>
              <a:ext cx="1439334" cy="1325563"/>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92593FCA-CC69-4058-53A4-21B242346CC1}"/>
                </a:ext>
              </a:extLst>
            </p:cNvPr>
            <p:cNvSpPr/>
            <p:nvPr/>
          </p:nvSpPr>
          <p:spPr>
            <a:xfrm>
              <a:off x="6311899" y="1771238"/>
              <a:ext cx="110067" cy="113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F99B70BD-CACD-7DF1-84BC-18E8F879A4F0}"/>
                </a:ext>
              </a:extLst>
            </p:cNvPr>
            <p:cNvSpPr/>
            <p:nvPr/>
          </p:nvSpPr>
          <p:spPr>
            <a:xfrm>
              <a:off x="7031566" y="2431785"/>
              <a:ext cx="110067" cy="113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A6EDDC1-C424-CACC-7A71-07B660EF92EF}"/>
                </a:ext>
              </a:extLst>
            </p:cNvPr>
            <p:cNvSpPr/>
            <p:nvPr/>
          </p:nvSpPr>
          <p:spPr>
            <a:xfrm>
              <a:off x="6311898" y="3110563"/>
              <a:ext cx="110067" cy="113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4A92049E-CA34-E476-8FF1-BDEA39E5C850}"/>
                </a:ext>
              </a:extLst>
            </p:cNvPr>
            <p:cNvSpPr/>
            <p:nvPr/>
          </p:nvSpPr>
          <p:spPr>
            <a:xfrm>
              <a:off x="7723716" y="3090134"/>
              <a:ext cx="110067" cy="113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F0262128-611D-3413-DBD0-92AAC51DBABC}"/>
                </a:ext>
              </a:extLst>
            </p:cNvPr>
            <p:cNvSpPr/>
            <p:nvPr/>
          </p:nvSpPr>
          <p:spPr>
            <a:xfrm>
              <a:off x="7751233" y="1773437"/>
              <a:ext cx="110067" cy="113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8FDE1D66-0941-EC0C-7BB5-75EA717A30E6}"/>
                </a:ext>
              </a:extLst>
            </p:cNvPr>
            <p:cNvCxnSpPr>
              <a:cxnSpLocks/>
            </p:cNvCxnSpPr>
            <p:nvPr/>
          </p:nvCxnSpPr>
          <p:spPr>
            <a:xfrm>
              <a:off x="6451866" y="1690688"/>
              <a:ext cx="129936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0EAF6F2-F96D-CDF3-26AC-7E94E7672DC9}"/>
                </a:ext>
              </a:extLst>
            </p:cNvPr>
            <p:cNvSpPr txBox="1"/>
            <p:nvPr/>
          </p:nvSpPr>
          <p:spPr>
            <a:xfrm>
              <a:off x="6898618" y="1420874"/>
              <a:ext cx="486030" cy="369332"/>
            </a:xfrm>
            <a:prstGeom prst="rect">
              <a:avLst/>
            </a:prstGeom>
            <a:noFill/>
          </p:spPr>
          <p:txBody>
            <a:bodyPr wrap="none" rtlCol="0">
              <a:spAutoFit/>
            </a:bodyPr>
            <a:lstStyle/>
            <a:p>
              <a:r>
                <a:rPr lang="fr-FR" dirty="0"/>
                <a:t>3m</a:t>
              </a:r>
            </a:p>
          </p:txBody>
        </p:sp>
      </p:grpSp>
    </p:spTree>
    <p:extLst>
      <p:ext uri="{BB962C8B-B14F-4D97-AF65-F5344CB8AC3E}">
        <p14:creationId xmlns:p14="http://schemas.microsoft.com/office/powerpoint/2010/main" val="65331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a:xfrm>
            <a:off x="406400" y="365125"/>
            <a:ext cx="9458037" cy="1325563"/>
          </a:xfrm>
        </p:spPr>
        <p:txBody>
          <a:bodyPr>
            <a:normAutofit/>
          </a:bodyPr>
          <a:lstStyle/>
          <a:p>
            <a:pPr marL="742950" indent="-742950">
              <a:buFont typeface="+mj-lt"/>
              <a:buAutoNum type="arabicPeriod" startAt="3"/>
            </a:pPr>
            <a:r>
              <a:rPr lang="fr-FR" sz="3600" dirty="0"/>
              <a:t>Sols superficiels - Valeurs de comparaison</a:t>
            </a:r>
          </a:p>
        </p:txBody>
      </p:sp>
      <p:sp>
        <p:nvSpPr>
          <p:cNvPr id="3" name="Espace réservé du contenu 2">
            <a:extLst>
              <a:ext uri="{FF2B5EF4-FFF2-40B4-BE49-F238E27FC236}">
                <a16:creationId xmlns:a16="http://schemas.microsoft.com/office/drawing/2014/main" id="{5CA1BD9C-7220-62B3-387C-BEDDE912AF80}"/>
              </a:ext>
            </a:extLst>
          </p:cNvPr>
          <p:cNvSpPr>
            <a:spLocks noGrp="1"/>
          </p:cNvSpPr>
          <p:nvPr>
            <p:ph idx="1"/>
          </p:nvPr>
        </p:nvSpPr>
        <p:spPr>
          <a:xfrm>
            <a:off x="360218" y="1825625"/>
            <a:ext cx="4913746" cy="4351338"/>
          </a:xfrm>
        </p:spPr>
        <p:txBody>
          <a:bodyPr>
            <a:normAutofit/>
          </a:bodyPr>
          <a:lstStyle/>
          <a:p>
            <a:r>
              <a:rPr lang="fr-FR" sz="3200" b="1" dirty="0"/>
              <a:t>Absence de valeurs de référence en France</a:t>
            </a:r>
          </a:p>
          <a:p>
            <a:r>
              <a:rPr lang="fr-FR" sz="2400" dirty="0">
                <a:effectLst/>
                <a:latin typeface="Calibri" panose="020F0502020204030204" pitchFamily="34" charset="0"/>
                <a:ea typeface="Calibri" panose="020F0502020204030204" pitchFamily="34" charset="0"/>
                <a:cs typeface="Times New Roman" panose="02020603050405020304" pitchFamily="18" charset="0"/>
              </a:rPr>
              <a:t>Valeurs de référence différente selon les pays, l’usage, l’exposition considérés </a:t>
            </a:r>
          </a:p>
          <a:p>
            <a:r>
              <a:rPr lang="fr-FR" sz="2400" dirty="0">
                <a:latin typeface="Calibri" panose="020F0502020204030204" pitchFamily="34" charset="0"/>
                <a:ea typeface="Calibri" panose="020F0502020204030204" pitchFamily="34" charset="0"/>
                <a:cs typeface="Times New Roman" panose="02020603050405020304" pitchFamily="18" charset="0"/>
              </a:rPr>
              <a:t>E</a:t>
            </a:r>
            <a:r>
              <a:rPr lang="fr-FR" sz="2400" dirty="0">
                <a:effectLst/>
                <a:latin typeface="Calibri" panose="020F0502020204030204" pitchFamily="34" charset="0"/>
                <a:ea typeface="Calibri" panose="020F0502020204030204" pitchFamily="34" charset="0"/>
                <a:cs typeface="Times New Roman" panose="02020603050405020304" pitchFamily="18" charset="0"/>
              </a:rPr>
              <a:t>cart entre ces différentes valeurs parfois de plusieurs ordres de grandeur</a:t>
            </a:r>
            <a:endParaRPr lang="fr-FR" sz="2400" dirty="0"/>
          </a:p>
        </p:txBody>
      </p:sp>
      <p:sp>
        <p:nvSpPr>
          <p:cNvPr id="5" name="Rectangle 4">
            <a:extLst>
              <a:ext uri="{FF2B5EF4-FFF2-40B4-BE49-F238E27FC236}">
                <a16:creationId xmlns:a16="http://schemas.microsoft.com/office/drawing/2014/main" id="{A4F3EE84-B1D9-CFE1-E92F-37526EBE4E5A}"/>
              </a:ext>
            </a:extLst>
          </p:cNvPr>
          <p:cNvSpPr/>
          <p:nvPr/>
        </p:nvSpPr>
        <p:spPr>
          <a:xfrm>
            <a:off x="9864437" y="6176963"/>
            <a:ext cx="1785696" cy="545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E1DE3F7D-47B8-360C-15AD-6E19E0C337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1769" y="1553210"/>
            <a:ext cx="6047649" cy="5186271"/>
          </a:xfrm>
          <a:prstGeom prst="rect">
            <a:avLst/>
          </a:prstGeom>
          <a:noFill/>
          <a:ln>
            <a:noFill/>
          </a:ln>
        </p:spPr>
      </p:pic>
      <p:grpSp>
        <p:nvGrpSpPr>
          <p:cNvPr id="10" name="Groupe 9">
            <a:extLst>
              <a:ext uri="{FF2B5EF4-FFF2-40B4-BE49-F238E27FC236}">
                <a16:creationId xmlns:a16="http://schemas.microsoft.com/office/drawing/2014/main" id="{86C67A37-3322-4DD5-35BA-A071B0617894}"/>
              </a:ext>
            </a:extLst>
          </p:cNvPr>
          <p:cNvGrpSpPr/>
          <p:nvPr/>
        </p:nvGrpSpPr>
        <p:grpSpPr>
          <a:xfrm>
            <a:off x="406400" y="2878773"/>
            <a:ext cx="9458037" cy="3860708"/>
            <a:chOff x="406400" y="2878773"/>
            <a:chExt cx="9458037" cy="3860708"/>
          </a:xfrm>
        </p:grpSpPr>
        <p:sp>
          <p:nvSpPr>
            <p:cNvPr id="6" name="Ellipse 5">
              <a:extLst>
                <a:ext uri="{FF2B5EF4-FFF2-40B4-BE49-F238E27FC236}">
                  <a16:creationId xmlns:a16="http://schemas.microsoft.com/office/drawing/2014/main" id="{CC6C6BA2-D82A-C55C-BE4D-3E8CF178211A}"/>
                </a:ext>
              </a:extLst>
            </p:cNvPr>
            <p:cNvSpPr/>
            <p:nvPr/>
          </p:nvSpPr>
          <p:spPr>
            <a:xfrm>
              <a:off x="9051636" y="2878773"/>
              <a:ext cx="812801" cy="386070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A0050B9-E276-0BB1-0575-3A00F62ED2D4}"/>
                </a:ext>
              </a:extLst>
            </p:cNvPr>
            <p:cNvSpPr txBox="1"/>
            <p:nvPr/>
          </p:nvSpPr>
          <p:spPr>
            <a:xfrm>
              <a:off x="406400" y="5182553"/>
              <a:ext cx="4738255" cy="1200329"/>
            </a:xfrm>
            <a:prstGeom prst="rect">
              <a:avLst/>
            </a:prstGeom>
            <a:noFill/>
          </p:spPr>
          <p:txBody>
            <a:bodyPr wrap="square" rtlCol="0">
              <a:spAutoFit/>
            </a:bodyPr>
            <a:lstStyle/>
            <a:p>
              <a:r>
                <a:rPr lang="fr-FR" dirty="0">
                  <a:solidFill>
                    <a:schemeClr val="accent4">
                      <a:lumMod val="75000"/>
                    </a:schemeClr>
                  </a:solidFill>
                </a:rPr>
                <a:t>Utilisé par Vert de Rage mais non applicable. Valeur de gestion des sols excavés définie pour le maintien de la qualité des sols et non basée sur une évaluation des risques pour la santé</a:t>
              </a:r>
            </a:p>
          </p:txBody>
        </p:sp>
        <p:cxnSp>
          <p:nvCxnSpPr>
            <p:cNvPr id="9" name="Connecteur droit 8">
              <a:extLst>
                <a:ext uri="{FF2B5EF4-FFF2-40B4-BE49-F238E27FC236}">
                  <a16:creationId xmlns:a16="http://schemas.microsoft.com/office/drawing/2014/main" id="{CAE55143-5C61-3866-D98C-1FA0EF63FB13}"/>
                </a:ext>
              </a:extLst>
            </p:cNvPr>
            <p:cNvCxnSpPr>
              <a:stCxn id="7" idx="3"/>
              <a:endCxn id="6" idx="2"/>
            </p:cNvCxnSpPr>
            <p:nvPr/>
          </p:nvCxnSpPr>
          <p:spPr>
            <a:xfrm flipV="1">
              <a:off x="5144655" y="4809127"/>
              <a:ext cx="3906981" cy="9735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70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a:xfrm>
            <a:off x="365760" y="344577"/>
            <a:ext cx="9577137" cy="1325563"/>
          </a:xfrm>
        </p:spPr>
        <p:txBody>
          <a:bodyPr>
            <a:normAutofit fontScale="90000"/>
          </a:bodyPr>
          <a:lstStyle/>
          <a:p>
            <a:pPr marL="742950" indent="-742950">
              <a:buFont typeface="+mj-lt"/>
              <a:buAutoNum type="arabicPeriod" startAt="3"/>
            </a:pPr>
            <a:r>
              <a:rPr lang="fr-FR" dirty="0"/>
              <a:t>Sols superficiels - Résultats et recommandations</a:t>
            </a:r>
            <a:br>
              <a:rPr lang="fr-FR" dirty="0"/>
            </a:br>
            <a:r>
              <a:rPr lang="fr-FR" dirty="0"/>
              <a:t>Oullins</a:t>
            </a:r>
          </a:p>
        </p:txBody>
      </p:sp>
      <p:sp>
        <p:nvSpPr>
          <p:cNvPr id="3" name="Rectangle : coins arrondis 2">
            <a:extLst>
              <a:ext uri="{FF2B5EF4-FFF2-40B4-BE49-F238E27FC236}">
                <a16:creationId xmlns:a16="http://schemas.microsoft.com/office/drawing/2014/main" id="{5DEC4FA6-C19F-EAEB-E2EF-F1738D810E52}"/>
              </a:ext>
            </a:extLst>
          </p:cNvPr>
          <p:cNvSpPr/>
          <p:nvPr/>
        </p:nvSpPr>
        <p:spPr>
          <a:xfrm>
            <a:off x="281353" y="1994015"/>
            <a:ext cx="2255342" cy="4054409"/>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12 échantillons de sol</a:t>
            </a:r>
          </a:p>
          <a:p>
            <a:pPr algn="ctr"/>
            <a:endParaRPr lang="fr-FR" sz="1600" b="1" dirty="0"/>
          </a:p>
          <a:p>
            <a:pPr algn="ctr"/>
            <a:endParaRPr lang="fr-FR" sz="1600" b="1" dirty="0"/>
          </a:p>
          <a:p>
            <a:pPr algn="ctr"/>
            <a:endParaRPr lang="fr-FR" sz="1600" b="1" dirty="0"/>
          </a:p>
          <a:p>
            <a:pPr algn="ctr"/>
            <a:endParaRPr lang="fr-FR" sz="1600" b="1" dirty="0"/>
          </a:p>
          <a:p>
            <a:pPr algn="ctr"/>
            <a:endParaRPr lang="fr-FR" sz="1600" b="1" dirty="0"/>
          </a:p>
          <a:p>
            <a:pPr algn="ctr"/>
            <a:r>
              <a:rPr lang="fr-FR" sz="1600" b="1" dirty="0"/>
              <a:t> </a:t>
            </a:r>
          </a:p>
        </p:txBody>
      </p:sp>
      <p:sp>
        <p:nvSpPr>
          <p:cNvPr id="6" name="Rectangle : coins arrondis 5">
            <a:extLst>
              <a:ext uri="{FF2B5EF4-FFF2-40B4-BE49-F238E27FC236}">
                <a16:creationId xmlns:a16="http://schemas.microsoft.com/office/drawing/2014/main" id="{E985847F-C414-D1BA-075F-0F6C5138ED56}"/>
              </a:ext>
            </a:extLst>
          </p:cNvPr>
          <p:cNvSpPr/>
          <p:nvPr/>
        </p:nvSpPr>
        <p:spPr>
          <a:xfrm>
            <a:off x="2656771" y="2083219"/>
            <a:ext cx="2881465" cy="2403175"/>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9 </a:t>
            </a:r>
            <a:r>
              <a:rPr lang="fr-FR" sz="1800" i="1" dirty="0">
                <a:solidFill>
                  <a:schemeClr val="tx1"/>
                </a:solidFill>
              </a:rPr>
              <a:t>échantillons où les PFAS sont </a:t>
            </a:r>
            <a:r>
              <a:rPr lang="fr-FR" sz="1800" b="1" i="1" dirty="0">
                <a:solidFill>
                  <a:schemeClr val="tx1"/>
                </a:solidFill>
              </a:rPr>
              <a:t>NON QUANTIFIEES</a:t>
            </a:r>
          </a:p>
        </p:txBody>
      </p:sp>
      <p:sp>
        <p:nvSpPr>
          <p:cNvPr id="8" name="Rectangle : coins arrondis 7">
            <a:extLst>
              <a:ext uri="{FF2B5EF4-FFF2-40B4-BE49-F238E27FC236}">
                <a16:creationId xmlns:a16="http://schemas.microsoft.com/office/drawing/2014/main" id="{F877879F-3F8D-36AE-9DF0-8C8E6B5C1DEE}"/>
              </a:ext>
            </a:extLst>
          </p:cNvPr>
          <p:cNvSpPr/>
          <p:nvPr/>
        </p:nvSpPr>
        <p:spPr>
          <a:xfrm>
            <a:off x="2665615" y="4632700"/>
            <a:ext cx="2800237" cy="131646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 </a:t>
            </a:r>
            <a:r>
              <a:rPr lang="fr-FR" sz="1800" dirty="0">
                <a:solidFill>
                  <a:schemeClr val="tx1"/>
                </a:solidFill>
              </a:rPr>
              <a:t>échantillons présentent un </a:t>
            </a:r>
            <a:r>
              <a:rPr lang="fr-FR" sz="1800" b="1" dirty="0">
                <a:solidFill>
                  <a:schemeClr val="tx1"/>
                </a:solidFill>
              </a:rPr>
              <a:t>DEPASSEMENT </a:t>
            </a:r>
            <a:r>
              <a:rPr lang="fr-FR" sz="1800" dirty="0">
                <a:solidFill>
                  <a:schemeClr val="tx1"/>
                </a:solidFill>
              </a:rPr>
              <a:t>d’au moins une valeur de comparaison disponible</a:t>
            </a:r>
          </a:p>
        </p:txBody>
      </p:sp>
      <p:cxnSp>
        <p:nvCxnSpPr>
          <p:cNvPr id="12" name="Connecteur droit 11">
            <a:extLst>
              <a:ext uri="{FF2B5EF4-FFF2-40B4-BE49-F238E27FC236}">
                <a16:creationId xmlns:a16="http://schemas.microsoft.com/office/drawing/2014/main" id="{36D54778-E729-CEB6-FC5D-F7C575A0BFEE}"/>
              </a:ext>
            </a:extLst>
          </p:cNvPr>
          <p:cNvCxnSpPr>
            <a:cxnSpLocks/>
            <a:stCxn id="6" idx="3"/>
            <a:endCxn id="10" idx="1"/>
          </p:cNvCxnSpPr>
          <p:nvPr/>
        </p:nvCxnSpPr>
        <p:spPr>
          <a:xfrm flipV="1">
            <a:off x="5538236" y="2280075"/>
            <a:ext cx="475572" cy="1004732"/>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23" name="Connecteur droit 22">
            <a:extLst>
              <a:ext uri="{FF2B5EF4-FFF2-40B4-BE49-F238E27FC236}">
                <a16:creationId xmlns:a16="http://schemas.microsoft.com/office/drawing/2014/main" id="{F6770BF6-033C-A4B2-5ED6-E8AA87915465}"/>
              </a:ext>
            </a:extLst>
          </p:cNvPr>
          <p:cNvCxnSpPr>
            <a:cxnSpLocks/>
          </p:cNvCxnSpPr>
          <p:nvPr/>
        </p:nvCxnSpPr>
        <p:spPr>
          <a:xfrm flipV="1">
            <a:off x="5465852" y="3429000"/>
            <a:ext cx="556244" cy="1752228"/>
          </a:xfrm>
          <a:prstGeom prst="line">
            <a:avLst/>
          </a:prstGeom>
          <a:ln w="254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37" name="Image 36">
            <a:extLst>
              <a:ext uri="{FF2B5EF4-FFF2-40B4-BE49-F238E27FC236}">
                <a16:creationId xmlns:a16="http://schemas.microsoft.com/office/drawing/2014/main" id="{7A6453D3-D7D5-C104-11D0-BEC2D401E701}"/>
              </a:ext>
            </a:extLst>
          </p:cNvPr>
          <p:cNvPicPr>
            <a:picLocks noChangeAspect="1"/>
          </p:cNvPicPr>
          <p:nvPr/>
        </p:nvPicPr>
        <p:blipFill>
          <a:blip r:embed="rId3"/>
          <a:stretch>
            <a:fillRect/>
          </a:stretch>
        </p:blipFill>
        <p:spPr>
          <a:xfrm>
            <a:off x="472217" y="3651889"/>
            <a:ext cx="1873613" cy="2221570"/>
          </a:xfrm>
          <a:prstGeom prst="rect">
            <a:avLst/>
          </a:prstGeom>
        </p:spPr>
      </p:pic>
      <p:grpSp>
        <p:nvGrpSpPr>
          <p:cNvPr id="38" name="Groupe 37">
            <a:extLst>
              <a:ext uri="{FF2B5EF4-FFF2-40B4-BE49-F238E27FC236}">
                <a16:creationId xmlns:a16="http://schemas.microsoft.com/office/drawing/2014/main" id="{27F9A3E1-7DC4-8860-1668-DF16BB958E4A}"/>
              </a:ext>
            </a:extLst>
          </p:cNvPr>
          <p:cNvGrpSpPr/>
          <p:nvPr/>
        </p:nvGrpSpPr>
        <p:grpSpPr>
          <a:xfrm>
            <a:off x="5743974" y="2725651"/>
            <a:ext cx="6245597" cy="1904937"/>
            <a:chOff x="4994889" y="1937870"/>
            <a:chExt cx="6003346" cy="1795646"/>
          </a:xfrm>
        </p:grpSpPr>
        <p:sp>
          <p:nvSpPr>
            <p:cNvPr id="39" name="Rectangle : coins arrondis 38">
              <a:extLst>
                <a:ext uri="{FF2B5EF4-FFF2-40B4-BE49-F238E27FC236}">
                  <a16:creationId xmlns:a16="http://schemas.microsoft.com/office/drawing/2014/main" id="{E9CF4CE0-FCF6-7DB8-9FBF-C393CE418317}"/>
                </a:ext>
              </a:extLst>
            </p:cNvPr>
            <p:cNvSpPr/>
            <p:nvPr/>
          </p:nvSpPr>
          <p:spPr>
            <a:xfrm>
              <a:off x="5208871" y="1937870"/>
              <a:ext cx="5789364" cy="1718877"/>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space réservé du contenu 2">
              <a:extLst>
                <a:ext uri="{FF2B5EF4-FFF2-40B4-BE49-F238E27FC236}">
                  <a16:creationId xmlns:a16="http://schemas.microsoft.com/office/drawing/2014/main" id="{368FFB69-168A-736D-A834-D2095D6C7432}"/>
                </a:ext>
              </a:extLst>
            </p:cNvPr>
            <p:cNvSpPr txBox="1">
              <a:spLocks/>
            </p:cNvSpPr>
            <p:nvPr/>
          </p:nvSpPr>
          <p:spPr>
            <a:xfrm>
              <a:off x="4994889" y="2051372"/>
              <a:ext cx="6003345" cy="168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sz="1800" b="1" i="1" dirty="0">
                  <a:solidFill>
                    <a:schemeClr val="tx1"/>
                  </a:solidFill>
                </a:rPr>
                <a:t>Dépassement</a:t>
              </a:r>
              <a:r>
                <a:rPr lang="fr-FR" sz="1800" i="1" dirty="0">
                  <a:solidFill>
                    <a:schemeClr val="tx1"/>
                  </a:solidFill>
                </a:rPr>
                <a:t> du PFNA uniquement (valeur utilisée à Hawaï – valeur la plus restrictive) mais </a:t>
              </a:r>
              <a:r>
                <a:rPr lang="fr-FR" sz="1800" b="1" i="1" dirty="0">
                  <a:solidFill>
                    <a:schemeClr val="tx1"/>
                  </a:solidFill>
                </a:rPr>
                <a:t>conformes </a:t>
              </a:r>
              <a:r>
                <a:rPr lang="fr-FR" sz="1800" i="1" dirty="0">
                  <a:solidFill>
                    <a:schemeClr val="tx1"/>
                  </a:solidFill>
                </a:rPr>
                <a:t>à la valeur de référence de l’Australie établie pour les espaces publiques :</a:t>
              </a:r>
            </a:p>
            <a:p>
              <a:pPr marL="457200" lvl="1" indent="0">
                <a:buNone/>
              </a:pPr>
              <a:r>
                <a:rPr lang="fr-FR" sz="1800" b="1" dirty="0">
                  <a:solidFill>
                    <a:schemeClr val="tx1"/>
                  </a:solidFill>
                </a:rPr>
                <a:t>Recommandations</a:t>
              </a:r>
            </a:p>
            <a:p>
              <a:pPr lvl="1">
                <a:buFont typeface="Symbol" panose="05050102010706020507" pitchFamily="18" charset="2"/>
                <a:buChar char="Þ"/>
              </a:pPr>
              <a:r>
                <a:rPr lang="fr-FR" sz="1800" i="1" dirty="0">
                  <a:solidFill>
                    <a:schemeClr val="tx1"/>
                  </a:solidFill>
                </a:rPr>
                <a:t>Identifier l'origine possible </a:t>
              </a:r>
            </a:p>
            <a:p>
              <a:pPr marL="457200" lvl="1" indent="0">
                <a:buNone/>
              </a:pPr>
              <a:r>
                <a:rPr lang="fr-FR" sz="1800" i="1" dirty="0">
                  <a:solidFill>
                    <a:schemeClr val="tx1"/>
                  </a:solidFill>
                </a:rPr>
                <a:t>des composés détectés</a:t>
              </a:r>
            </a:p>
            <a:p>
              <a:pPr lvl="1">
                <a:buFont typeface="Symbol" panose="05050102010706020507" pitchFamily="18" charset="2"/>
                <a:buChar char="Þ"/>
              </a:pPr>
              <a:endParaRPr lang="fr-FR" sz="1800" i="1" dirty="0">
                <a:solidFill>
                  <a:schemeClr val="tx1"/>
                </a:solidFill>
              </a:endParaRPr>
            </a:p>
          </p:txBody>
        </p:sp>
      </p:grpSp>
      <p:grpSp>
        <p:nvGrpSpPr>
          <p:cNvPr id="57" name="Groupe 56">
            <a:extLst>
              <a:ext uri="{FF2B5EF4-FFF2-40B4-BE49-F238E27FC236}">
                <a16:creationId xmlns:a16="http://schemas.microsoft.com/office/drawing/2014/main" id="{BE828289-1F93-4D9A-75CE-B6AB93863119}"/>
              </a:ext>
            </a:extLst>
          </p:cNvPr>
          <p:cNvGrpSpPr/>
          <p:nvPr/>
        </p:nvGrpSpPr>
        <p:grpSpPr>
          <a:xfrm>
            <a:off x="5773610" y="1871019"/>
            <a:ext cx="6245597" cy="5001592"/>
            <a:chOff x="5773610" y="1871019"/>
            <a:chExt cx="6245597" cy="5001592"/>
          </a:xfrm>
        </p:grpSpPr>
        <p:sp>
          <p:nvSpPr>
            <p:cNvPr id="5" name="Rectangle 4">
              <a:extLst>
                <a:ext uri="{FF2B5EF4-FFF2-40B4-BE49-F238E27FC236}">
                  <a16:creationId xmlns:a16="http://schemas.microsoft.com/office/drawing/2014/main" id="{781479B9-E2E4-387B-9B23-FC6AF98084A1}"/>
                </a:ext>
              </a:extLst>
            </p:cNvPr>
            <p:cNvSpPr/>
            <p:nvPr/>
          </p:nvSpPr>
          <p:spPr>
            <a:xfrm>
              <a:off x="9782245" y="5181228"/>
              <a:ext cx="1785696" cy="545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83F0B7E1-AB1F-4DA8-7A6B-BB3990830096}"/>
                </a:ext>
              </a:extLst>
            </p:cNvPr>
            <p:cNvGrpSpPr/>
            <p:nvPr/>
          </p:nvGrpSpPr>
          <p:grpSpPr>
            <a:xfrm>
              <a:off x="6013808" y="1871019"/>
              <a:ext cx="5949076" cy="818111"/>
              <a:chOff x="-1056529" y="5793397"/>
              <a:chExt cx="12888418" cy="818111"/>
            </a:xfrm>
          </p:grpSpPr>
          <p:sp>
            <p:nvSpPr>
              <p:cNvPr id="10" name="Rectangle : coins arrondis 9">
                <a:extLst>
                  <a:ext uri="{FF2B5EF4-FFF2-40B4-BE49-F238E27FC236}">
                    <a16:creationId xmlns:a16="http://schemas.microsoft.com/office/drawing/2014/main" id="{1AA8CBD4-22EF-FD1D-6C3F-4D3FB6C118AF}"/>
                  </a:ext>
                </a:extLst>
              </p:cNvPr>
              <p:cNvSpPr/>
              <p:nvPr/>
            </p:nvSpPr>
            <p:spPr>
              <a:xfrm>
                <a:off x="-1056529" y="5793397"/>
                <a:ext cx="12888418" cy="81811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contenu 2">
                <a:extLst>
                  <a:ext uri="{FF2B5EF4-FFF2-40B4-BE49-F238E27FC236}">
                    <a16:creationId xmlns:a16="http://schemas.microsoft.com/office/drawing/2014/main" id="{7A208EA2-B3B8-48D9-9F6A-748103307630}"/>
                  </a:ext>
                </a:extLst>
              </p:cNvPr>
              <p:cNvSpPr txBox="1">
                <a:spLocks/>
              </p:cNvSpPr>
              <p:nvPr/>
            </p:nvSpPr>
            <p:spPr>
              <a:xfrm>
                <a:off x="-553920" y="6043695"/>
                <a:ext cx="11275380" cy="399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sz="2000" i="1" dirty="0">
                    <a:solidFill>
                      <a:schemeClr val="tx1"/>
                    </a:solidFill>
                  </a:rPr>
                  <a:t>Pas de restriction</a:t>
                </a:r>
                <a:endParaRPr lang="fr-FR" sz="1600" dirty="0">
                  <a:solidFill>
                    <a:schemeClr val="tx1"/>
                  </a:solidFill>
                </a:endParaRPr>
              </a:p>
            </p:txBody>
          </p:sp>
        </p:grpSp>
        <p:sp>
          <p:nvSpPr>
            <p:cNvPr id="18" name="Rectangle : coins arrondis 17">
              <a:extLst>
                <a:ext uri="{FF2B5EF4-FFF2-40B4-BE49-F238E27FC236}">
                  <a16:creationId xmlns:a16="http://schemas.microsoft.com/office/drawing/2014/main" id="{472D5029-7E2D-89E0-9F88-7637D9AA5A04}"/>
                </a:ext>
              </a:extLst>
            </p:cNvPr>
            <p:cNvSpPr/>
            <p:nvPr/>
          </p:nvSpPr>
          <p:spPr>
            <a:xfrm>
              <a:off x="5935053" y="4616610"/>
              <a:ext cx="6027832" cy="217338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2FDEA28C-08DB-2CE0-5707-2918BF68E13D}"/>
                </a:ext>
              </a:extLst>
            </p:cNvPr>
            <p:cNvGrpSpPr/>
            <p:nvPr/>
          </p:nvGrpSpPr>
          <p:grpSpPr>
            <a:xfrm>
              <a:off x="5773610" y="4334418"/>
              <a:ext cx="6245597" cy="2538193"/>
              <a:chOff x="5213499" y="4813200"/>
              <a:chExt cx="6912239" cy="2252155"/>
            </a:xfrm>
          </p:grpSpPr>
          <p:sp>
            <p:nvSpPr>
              <p:cNvPr id="20" name="Espace réservé du contenu 2">
                <a:extLst>
                  <a:ext uri="{FF2B5EF4-FFF2-40B4-BE49-F238E27FC236}">
                    <a16:creationId xmlns:a16="http://schemas.microsoft.com/office/drawing/2014/main" id="{AC34813B-190D-F0F2-A17D-FBBE4C076183}"/>
                  </a:ext>
                </a:extLst>
              </p:cNvPr>
              <p:cNvSpPr txBox="1">
                <a:spLocks/>
              </p:cNvSpPr>
              <p:nvPr/>
            </p:nvSpPr>
            <p:spPr>
              <a:xfrm>
                <a:off x="5213499" y="4813200"/>
                <a:ext cx="6912239" cy="123996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a:p>
              <a:p>
                <a:pPr marL="457200" lvl="1" indent="0">
                  <a:lnSpc>
                    <a:spcPct val="110000"/>
                  </a:lnSpc>
                  <a:buNone/>
                </a:pPr>
                <a:r>
                  <a:rPr lang="fr-FR" sz="2000" b="1" i="1" dirty="0">
                    <a:solidFill>
                      <a:schemeClr val="tx1"/>
                    </a:solidFill>
                  </a:rPr>
                  <a:t>Dépassement</a:t>
                </a:r>
                <a:r>
                  <a:rPr lang="fr-FR" sz="2000" i="1" dirty="0">
                    <a:solidFill>
                      <a:schemeClr val="tx1"/>
                    </a:solidFill>
                  </a:rPr>
                  <a:t> de plusieurs valeurs de comparaison : PFNA valeur utilisée à Hawaï et PFOS valeur utilisée en Australie pour un usage résidentiel avec jardin et consommation de 50% des produits provenant du potager</a:t>
                </a:r>
              </a:p>
            </p:txBody>
          </p:sp>
          <p:sp>
            <p:nvSpPr>
              <p:cNvPr id="22" name="Espace réservé du contenu 2">
                <a:extLst>
                  <a:ext uri="{FF2B5EF4-FFF2-40B4-BE49-F238E27FC236}">
                    <a16:creationId xmlns:a16="http://schemas.microsoft.com/office/drawing/2014/main" id="{D32B3AD9-5F21-EB47-EB44-BA84598C4DB9}"/>
                  </a:ext>
                </a:extLst>
              </p:cNvPr>
              <p:cNvSpPr txBox="1">
                <a:spLocks/>
              </p:cNvSpPr>
              <p:nvPr/>
            </p:nvSpPr>
            <p:spPr>
              <a:xfrm>
                <a:off x="5218872" y="5936223"/>
                <a:ext cx="6575481" cy="112913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fr-FR" sz="1800" b="1" dirty="0">
                    <a:solidFill>
                      <a:schemeClr val="tx1"/>
                    </a:solidFill>
                  </a:rPr>
                  <a:t>Recommandations</a:t>
                </a:r>
              </a:p>
              <a:p>
                <a:pPr lvl="2">
                  <a:lnSpc>
                    <a:spcPct val="100000"/>
                  </a:lnSpc>
                  <a:buFont typeface="Symbol" panose="05050102010706020507" pitchFamily="18" charset="2"/>
                  <a:buChar char="Þ"/>
                </a:pPr>
                <a:r>
                  <a:rPr lang="fr-FR" sz="1400" dirty="0">
                    <a:solidFill>
                      <a:schemeClr val="tx1"/>
                    </a:solidFill>
                  </a:rPr>
                  <a:t> </a:t>
                </a:r>
                <a:r>
                  <a:rPr lang="fr-FR" sz="1800" i="1" dirty="0">
                    <a:solidFill>
                      <a:schemeClr val="tx1"/>
                    </a:solidFill>
                  </a:rPr>
                  <a:t>Poursuivre les investigations sur les sols et les végétaux</a:t>
                </a:r>
              </a:p>
              <a:p>
                <a:pPr lvl="2">
                  <a:lnSpc>
                    <a:spcPct val="100000"/>
                  </a:lnSpc>
                  <a:buFont typeface="Symbol" panose="05050102010706020507" pitchFamily="18" charset="2"/>
                  <a:buChar char="Þ"/>
                </a:pPr>
                <a:r>
                  <a:rPr lang="fr-FR" sz="1800" i="1" dirty="0">
                    <a:solidFill>
                      <a:schemeClr val="tx1"/>
                    </a:solidFill>
                  </a:rPr>
                  <a:t> Evaluer les risques</a:t>
                </a:r>
              </a:p>
              <a:p>
                <a:pPr lvl="2">
                  <a:lnSpc>
                    <a:spcPct val="100000"/>
                  </a:lnSpc>
                  <a:buFont typeface="Symbol" panose="05050102010706020507" pitchFamily="18" charset="2"/>
                  <a:buChar char="Þ"/>
                </a:pPr>
                <a:r>
                  <a:rPr lang="fr-FR" sz="1800" i="1" dirty="0">
                    <a:solidFill>
                      <a:schemeClr val="tx1"/>
                    </a:solidFill>
                  </a:rPr>
                  <a:t> Se rapprocher des autorités compétentes</a:t>
                </a:r>
              </a:p>
            </p:txBody>
          </p:sp>
        </p:grpSp>
        <p:pic>
          <p:nvPicPr>
            <p:cNvPr id="48" name="Image 47">
              <a:extLst>
                <a:ext uri="{FF2B5EF4-FFF2-40B4-BE49-F238E27FC236}">
                  <a16:creationId xmlns:a16="http://schemas.microsoft.com/office/drawing/2014/main" id="{EDE25F17-4920-7379-F5A5-2F36F7372F0F}"/>
                </a:ext>
              </a:extLst>
            </p:cNvPr>
            <p:cNvPicPr>
              <a:picLocks noChangeAspect="1"/>
            </p:cNvPicPr>
            <p:nvPr/>
          </p:nvPicPr>
          <p:blipFill>
            <a:blip r:embed="rId4"/>
            <a:stretch>
              <a:fillRect/>
            </a:stretch>
          </p:blipFill>
          <p:spPr>
            <a:xfrm>
              <a:off x="9160200" y="3777776"/>
              <a:ext cx="2514600" cy="548640"/>
            </a:xfrm>
            <a:prstGeom prst="rect">
              <a:avLst/>
            </a:prstGeom>
          </p:spPr>
        </p:pic>
        <p:pic>
          <p:nvPicPr>
            <p:cNvPr id="52" name="Image 51">
              <a:extLst>
                <a:ext uri="{FF2B5EF4-FFF2-40B4-BE49-F238E27FC236}">
                  <a16:creationId xmlns:a16="http://schemas.microsoft.com/office/drawing/2014/main" id="{6ED116CB-EAA7-C257-0060-DB7C03EB0FD2}"/>
                </a:ext>
              </a:extLst>
            </p:cNvPr>
            <p:cNvPicPr>
              <a:picLocks noChangeAspect="1"/>
            </p:cNvPicPr>
            <p:nvPr/>
          </p:nvPicPr>
          <p:blipFill>
            <a:blip r:embed="rId5"/>
            <a:stretch>
              <a:fillRect/>
            </a:stretch>
          </p:blipFill>
          <p:spPr>
            <a:xfrm>
              <a:off x="9681405" y="5556121"/>
              <a:ext cx="1958340" cy="281940"/>
            </a:xfrm>
            <a:prstGeom prst="rect">
              <a:avLst/>
            </a:prstGeom>
          </p:spPr>
        </p:pic>
      </p:grpSp>
      <p:cxnSp>
        <p:nvCxnSpPr>
          <p:cNvPr id="53" name="Connecteur droit 52">
            <a:extLst>
              <a:ext uri="{FF2B5EF4-FFF2-40B4-BE49-F238E27FC236}">
                <a16:creationId xmlns:a16="http://schemas.microsoft.com/office/drawing/2014/main" id="{B7A255EE-5F1B-2101-C8E2-7201E6FC8237}"/>
              </a:ext>
            </a:extLst>
          </p:cNvPr>
          <p:cNvCxnSpPr>
            <a:cxnSpLocks/>
            <a:stCxn id="8" idx="3"/>
          </p:cNvCxnSpPr>
          <p:nvPr/>
        </p:nvCxnSpPr>
        <p:spPr>
          <a:xfrm>
            <a:off x="5465852" y="5290933"/>
            <a:ext cx="469200" cy="582526"/>
          </a:xfrm>
          <a:prstGeom prst="line">
            <a:avLst/>
          </a:prstGeom>
          <a:ln w="25400">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86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a:xfrm>
            <a:off x="261731" y="278042"/>
            <a:ext cx="9603467" cy="1325563"/>
          </a:xfrm>
        </p:spPr>
        <p:txBody>
          <a:bodyPr>
            <a:normAutofit fontScale="90000"/>
          </a:bodyPr>
          <a:lstStyle/>
          <a:p>
            <a:pPr marL="742950" indent="-742950">
              <a:buFont typeface="+mj-lt"/>
              <a:buAutoNum type="arabicPeriod" startAt="3"/>
            </a:pPr>
            <a:r>
              <a:rPr lang="fr-FR" dirty="0"/>
              <a:t>Sols superficiels - Résultats et recommandations Ensemble de la zone d’étude </a:t>
            </a:r>
          </a:p>
        </p:txBody>
      </p:sp>
      <p:sp>
        <p:nvSpPr>
          <p:cNvPr id="7" name="Rectangle : coins arrondis 6">
            <a:extLst>
              <a:ext uri="{FF2B5EF4-FFF2-40B4-BE49-F238E27FC236}">
                <a16:creationId xmlns:a16="http://schemas.microsoft.com/office/drawing/2014/main" id="{4155F9C2-83E9-90E3-DD73-6CF7F72748B1}"/>
              </a:ext>
            </a:extLst>
          </p:cNvPr>
          <p:cNvSpPr/>
          <p:nvPr/>
        </p:nvSpPr>
        <p:spPr>
          <a:xfrm>
            <a:off x="173255" y="1603605"/>
            <a:ext cx="1417006" cy="50400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28 échantillons de sol</a:t>
            </a:r>
          </a:p>
        </p:txBody>
      </p:sp>
      <p:sp>
        <p:nvSpPr>
          <p:cNvPr id="8" name="Rectangle : coins arrondis 7">
            <a:extLst>
              <a:ext uri="{FF2B5EF4-FFF2-40B4-BE49-F238E27FC236}">
                <a16:creationId xmlns:a16="http://schemas.microsoft.com/office/drawing/2014/main" id="{7430966B-C882-1450-B8DF-36590D92E578}"/>
              </a:ext>
            </a:extLst>
          </p:cNvPr>
          <p:cNvSpPr/>
          <p:nvPr/>
        </p:nvSpPr>
        <p:spPr>
          <a:xfrm>
            <a:off x="1815757" y="1594702"/>
            <a:ext cx="3501677" cy="2160000"/>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12 </a:t>
            </a:r>
            <a:r>
              <a:rPr lang="fr-FR" sz="1800" i="1" dirty="0">
                <a:solidFill>
                  <a:schemeClr val="tx1"/>
                </a:solidFill>
              </a:rPr>
              <a:t>échantillons où les PFAS sont </a:t>
            </a:r>
            <a:r>
              <a:rPr lang="fr-FR" sz="1800" b="1" i="1" dirty="0">
                <a:solidFill>
                  <a:schemeClr val="tx1"/>
                </a:solidFill>
              </a:rPr>
              <a:t>NON QUANTIFIEES</a:t>
            </a:r>
          </a:p>
          <a:p>
            <a:pPr algn="ctr"/>
            <a:r>
              <a:rPr lang="fr-FR" dirty="0"/>
              <a:t> </a:t>
            </a:r>
          </a:p>
        </p:txBody>
      </p:sp>
      <p:sp>
        <p:nvSpPr>
          <p:cNvPr id="14" name="Rectangle : coins arrondis 13">
            <a:extLst>
              <a:ext uri="{FF2B5EF4-FFF2-40B4-BE49-F238E27FC236}">
                <a16:creationId xmlns:a16="http://schemas.microsoft.com/office/drawing/2014/main" id="{BB382777-6835-7635-E630-FEE0B91832EF}"/>
              </a:ext>
            </a:extLst>
          </p:cNvPr>
          <p:cNvSpPr/>
          <p:nvPr/>
        </p:nvSpPr>
        <p:spPr>
          <a:xfrm>
            <a:off x="1815757" y="3861941"/>
            <a:ext cx="3501677" cy="784202"/>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6 </a:t>
            </a:r>
            <a:r>
              <a:rPr lang="fr-FR" sz="1600" i="1" dirty="0"/>
              <a:t>échantillons où les PFAS sont </a:t>
            </a:r>
            <a:r>
              <a:rPr lang="fr-FR" sz="1600" b="1" i="1" dirty="0"/>
              <a:t>CONFORMES</a:t>
            </a:r>
            <a:r>
              <a:rPr lang="fr-FR" sz="1600" i="1" dirty="0"/>
              <a:t> aux valeurs de comparaison disponibles</a:t>
            </a:r>
            <a:endParaRPr lang="fr-FR" sz="1600" dirty="0"/>
          </a:p>
        </p:txBody>
      </p:sp>
      <p:sp>
        <p:nvSpPr>
          <p:cNvPr id="15" name="Rectangle : coins arrondis 14">
            <a:extLst>
              <a:ext uri="{FF2B5EF4-FFF2-40B4-BE49-F238E27FC236}">
                <a16:creationId xmlns:a16="http://schemas.microsoft.com/office/drawing/2014/main" id="{646178C3-4295-FE46-4040-C93CA8B5DB61}"/>
              </a:ext>
            </a:extLst>
          </p:cNvPr>
          <p:cNvSpPr/>
          <p:nvPr/>
        </p:nvSpPr>
        <p:spPr>
          <a:xfrm>
            <a:off x="1815757" y="4747835"/>
            <a:ext cx="3501677" cy="180000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10 </a:t>
            </a:r>
            <a:r>
              <a:rPr lang="fr-FR" sz="1800" dirty="0">
                <a:solidFill>
                  <a:schemeClr val="tx1"/>
                </a:solidFill>
              </a:rPr>
              <a:t>échantillons présentent un </a:t>
            </a:r>
            <a:r>
              <a:rPr lang="fr-FR" sz="1800" b="1" dirty="0">
                <a:solidFill>
                  <a:schemeClr val="tx1"/>
                </a:solidFill>
              </a:rPr>
              <a:t>DEPASSEMENT </a:t>
            </a:r>
            <a:r>
              <a:rPr lang="fr-FR" sz="1800" dirty="0">
                <a:solidFill>
                  <a:schemeClr val="tx1"/>
                </a:solidFill>
              </a:rPr>
              <a:t>d’au moins une valeur de comparaison disponible</a:t>
            </a:r>
          </a:p>
          <a:p>
            <a:pPr algn="ctr"/>
            <a:r>
              <a:rPr lang="fr-FR" dirty="0">
                <a:solidFill>
                  <a:schemeClr val="tx1"/>
                </a:solidFill>
              </a:rPr>
              <a:t> </a:t>
            </a:r>
          </a:p>
        </p:txBody>
      </p:sp>
      <p:grpSp>
        <p:nvGrpSpPr>
          <p:cNvPr id="19" name="Groupe 18">
            <a:extLst>
              <a:ext uri="{FF2B5EF4-FFF2-40B4-BE49-F238E27FC236}">
                <a16:creationId xmlns:a16="http://schemas.microsoft.com/office/drawing/2014/main" id="{98D8B560-E34C-7DEB-E2F5-E544FB0D7E57}"/>
              </a:ext>
            </a:extLst>
          </p:cNvPr>
          <p:cNvGrpSpPr/>
          <p:nvPr/>
        </p:nvGrpSpPr>
        <p:grpSpPr>
          <a:xfrm>
            <a:off x="5399561" y="1523029"/>
            <a:ext cx="6718852" cy="1325562"/>
            <a:chOff x="-553921" y="5731753"/>
            <a:chExt cx="13636477" cy="1325562"/>
          </a:xfrm>
        </p:grpSpPr>
        <p:sp>
          <p:nvSpPr>
            <p:cNvPr id="20" name="Rectangle : coins arrondis 19">
              <a:extLst>
                <a:ext uri="{FF2B5EF4-FFF2-40B4-BE49-F238E27FC236}">
                  <a16:creationId xmlns:a16="http://schemas.microsoft.com/office/drawing/2014/main" id="{0D5AC9EB-5A92-E828-AB83-46BD1AB2D3B9}"/>
                </a:ext>
              </a:extLst>
            </p:cNvPr>
            <p:cNvSpPr/>
            <p:nvPr/>
          </p:nvSpPr>
          <p:spPr>
            <a:xfrm>
              <a:off x="194141" y="5731753"/>
              <a:ext cx="12888415" cy="1055436"/>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contenu 2">
              <a:extLst>
                <a:ext uri="{FF2B5EF4-FFF2-40B4-BE49-F238E27FC236}">
                  <a16:creationId xmlns:a16="http://schemas.microsoft.com/office/drawing/2014/main" id="{3336680D-78DB-BE70-73C2-7DE98D4220DB}"/>
                </a:ext>
              </a:extLst>
            </p:cNvPr>
            <p:cNvSpPr txBox="1">
              <a:spLocks/>
            </p:cNvSpPr>
            <p:nvPr/>
          </p:nvSpPr>
          <p:spPr>
            <a:xfrm>
              <a:off x="-553921" y="5861080"/>
              <a:ext cx="13634933" cy="1196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sz="2000" i="1" dirty="0">
                  <a:solidFill>
                    <a:schemeClr val="tx1"/>
                  </a:solidFill>
                </a:rPr>
                <a:t>Si pas de dépassement : pas de restriction, </a:t>
              </a:r>
              <a:r>
                <a:rPr lang="fr-FR" sz="1600" i="1" dirty="0">
                  <a:solidFill>
                    <a:schemeClr val="tx1"/>
                  </a:solidFill>
                </a:rPr>
                <a:t>excepté pour le potager de Pierre-Bénite où les résultats devront être confirmés (car présence de PFAS sur les eaux souterraines et sur les végétaux)</a:t>
              </a:r>
              <a:endParaRPr lang="fr-FR" sz="1600" dirty="0">
                <a:solidFill>
                  <a:schemeClr val="tx1"/>
                </a:solidFill>
              </a:endParaRPr>
            </a:p>
          </p:txBody>
        </p:sp>
      </p:grpSp>
      <p:cxnSp>
        <p:nvCxnSpPr>
          <p:cNvPr id="23" name="Connecteur droit 22">
            <a:extLst>
              <a:ext uri="{FF2B5EF4-FFF2-40B4-BE49-F238E27FC236}">
                <a16:creationId xmlns:a16="http://schemas.microsoft.com/office/drawing/2014/main" id="{10586EDB-D596-B284-E0B0-32662FC58C60}"/>
              </a:ext>
            </a:extLst>
          </p:cNvPr>
          <p:cNvCxnSpPr>
            <a:cxnSpLocks/>
          </p:cNvCxnSpPr>
          <p:nvPr/>
        </p:nvCxnSpPr>
        <p:spPr>
          <a:xfrm flipV="1">
            <a:off x="5317434" y="2079057"/>
            <a:ext cx="450706" cy="202130"/>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24" name="Connecteur droit 23">
            <a:extLst>
              <a:ext uri="{FF2B5EF4-FFF2-40B4-BE49-F238E27FC236}">
                <a16:creationId xmlns:a16="http://schemas.microsoft.com/office/drawing/2014/main" id="{60FF6F61-3832-6053-0801-F80AF8B032BE}"/>
              </a:ext>
            </a:extLst>
          </p:cNvPr>
          <p:cNvCxnSpPr>
            <a:cxnSpLocks/>
            <a:stCxn id="14" idx="3"/>
          </p:cNvCxnSpPr>
          <p:nvPr/>
        </p:nvCxnSpPr>
        <p:spPr>
          <a:xfrm flipV="1">
            <a:off x="5317434" y="2079057"/>
            <a:ext cx="450706" cy="2174985"/>
          </a:xfrm>
          <a:prstGeom prst="line">
            <a:avLst/>
          </a:prstGeom>
          <a:ln w="25400"/>
        </p:spPr>
        <p:style>
          <a:lnRef idx="1">
            <a:schemeClr val="accent6"/>
          </a:lnRef>
          <a:fillRef idx="0">
            <a:schemeClr val="accent6"/>
          </a:fillRef>
          <a:effectRef idx="0">
            <a:schemeClr val="accent6"/>
          </a:effectRef>
          <a:fontRef idx="minor">
            <a:schemeClr val="tx1"/>
          </a:fontRef>
        </p:style>
      </p:cxnSp>
      <p:grpSp>
        <p:nvGrpSpPr>
          <p:cNvPr id="11" name="Groupe 10">
            <a:extLst>
              <a:ext uri="{FF2B5EF4-FFF2-40B4-BE49-F238E27FC236}">
                <a16:creationId xmlns:a16="http://schemas.microsoft.com/office/drawing/2014/main" id="{63DB5306-D55F-A812-938F-4F0B404125C3}"/>
              </a:ext>
            </a:extLst>
          </p:cNvPr>
          <p:cNvGrpSpPr/>
          <p:nvPr/>
        </p:nvGrpSpPr>
        <p:grpSpPr>
          <a:xfrm>
            <a:off x="5391477" y="2643831"/>
            <a:ext cx="6726176" cy="2047934"/>
            <a:chOff x="5493202" y="1955063"/>
            <a:chExt cx="6404104" cy="1930439"/>
          </a:xfrm>
        </p:grpSpPr>
        <p:sp>
          <p:nvSpPr>
            <p:cNvPr id="12" name="Rectangle : coins arrondis 11">
              <a:extLst>
                <a:ext uri="{FF2B5EF4-FFF2-40B4-BE49-F238E27FC236}">
                  <a16:creationId xmlns:a16="http://schemas.microsoft.com/office/drawing/2014/main" id="{2211F5DC-DEA7-6E10-A0E8-DECF25410BB7}"/>
                </a:ext>
              </a:extLst>
            </p:cNvPr>
            <p:cNvSpPr/>
            <p:nvPr/>
          </p:nvSpPr>
          <p:spPr>
            <a:xfrm>
              <a:off x="5785661" y="1955063"/>
              <a:ext cx="6111645" cy="193043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2">
              <a:extLst>
                <a:ext uri="{FF2B5EF4-FFF2-40B4-BE49-F238E27FC236}">
                  <a16:creationId xmlns:a16="http://schemas.microsoft.com/office/drawing/2014/main" id="{CD91C1AD-66B5-222E-22C4-A148CBE80F01}"/>
                </a:ext>
              </a:extLst>
            </p:cNvPr>
            <p:cNvSpPr txBox="1">
              <a:spLocks/>
            </p:cNvSpPr>
            <p:nvPr/>
          </p:nvSpPr>
          <p:spPr>
            <a:xfrm>
              <a:off x="5493202" y="2051372"/>
              <a:ext cx="3692634" cy="168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sz="1800" i="1" dirty="0">
                  <a:solidFill>
                    <a:schemeClr val="tx1"/>
                  </a:solidFill>
                </a:rPr>
                <a:t>Dépassement du PFNA uniquement (valeur utilisée à Hawaï – valeur la plus restrictive) :</a:t>
              </a:r>
            </a:p>
            <a:p>
              <a:pPr lvl="1">
                <a:buFont typeface="Symbol" panose="05050102010706020507" pitchFamily="18" charset="2"/>
                <a:buChar char="Þ"/>
              </a:pPr>
              <a:r>
                <a:rPr lang="fr-FR" sz="1800" i="1" dirty="0">
                  <a:solidFill>
                    <a:schemeClr val="tx1"/>
                  </a:solidFill>
                </a:rPr>
                <a:t> Identifier l'origine possible des composés détectés</a:t>
              </a:r>
            </a:p>
            <a:p>
              <a:pPr lvl="1">
                <a:buFont typeface="Symbol" panose="05050102010706020507" pitchFamily="18" charset="2"/>
                <a:buChar char="Þ"/>
              </a:pPr>
              <a:endParaRPr lang="fr-FR" sz="1800" i="1" dirty="0">
                <a:solidFill>
                  <a:schemeClr val="tx1"/>
                </a:solidFill>
              </a:endParaRPr>
            </a:p>
          </p:txBody>
        </p:sp>
        <p:pic>
          <p:nvPicPr>
            <p:cNvPr id="16" name="Image 15">
              <a:extLst>
                <a:ext uri="{FF2B5EF4-FFF2-40B4-BE49-F238E27FC236}">
                  <a16:creationId xmlns:a16="http://schemas.microsoft.com/office/drawing/2014/main" id="{940EF01A-7597-C3E0-1364-49B99FC50BCB}"/>
                </a:ext>
              </a:extLst>
            </p:cNvPr>
            <p:cNvPicPr>
              <a:picLocks noChangeAspect="1"/>
            </p:cNvPicPr>
            <p:nvPr/>
          </p:nvPicPr>
          <p:blipFill>
            <a:blip r:embed="rId3"/>
            <a:stretch>
              <a:fillRect/>
            </a:stretch>
          </p:blipFill>
          <p:spPr>
            <a:xfrm>
              <a:off x="9187558" y="2078449"/>
              <a:ext cx="2521601" cy="1783428"/>
            </a:xfrm>
            <a:prstGeom prst="rect">
              <a:avLst/>
            </a:prstGeom>
          </p:spPr>
        </p:pic>
      </p:grpSp>
      <p:sp>
        <p:nvSpPr>
          <p:cNvPr id="17" name="Rectangle : coins arrondis 16">
            <a:extLst>
              <a:ext uri="{FF2B5EF4-FFF2-40B4-BE49-F238E27FC236}">
                <a16:creationId xmlns:a16="http://schemas.microsoft.com/office/drawing/2014/main" id="{231A84DB-0CA1-CE98-E353-FFF420DB8E0F}"/>
              </a:ext>
            </a:extLst>
          </p:cNvPr>
          <p:cNvSpPr/>
          <p:nvPr/>
        </p:nvSpPr>
        <p:spPr>
          <a:xfrm>
            <a:off x="5692017" y="4757132"/>
            <a:ext cx="6419008" cy="1930832"/>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Groupe 25">
            <a:extLst>
              <a:ext uri="{FF2B5EF4-FFF2-40B4-BE49-F238E27FC236}">
                <a16:creationId xmlns:a16="http://schemas.microsoft.com/office/drawing/2014/main" id="{D46369A3-AD67-6422-1E53-55BEDC730982}"/>
              </a:ext>
            </a:extLst>
          </p:cNvPr>
          <p:cNvGrpSpPr/>
          <p:nvPr/>
        </p:nvGrpSpPr>
        <p:grpSpPr>
          <a:xfrm>
            <a:off x="5317434" y="4574664"/>
            <a:ext cx="6808304" cy="2769567"/>
            <a:chOff x="5317434" y="4813201"/>
            <a:chExt cx="6808304" cy="2769567"/>
          </a:xfrm>
        </p:grpSpPr>
        <p:sp>
          <p:nvSpPr>
            <p:cNvPr id="18" name="Espace réservé du contenu 2">
              <a:extLst>
                <a:ext uri="{FF2B5EF4-FFF2-40B4-BE49-F238E27FC236}">
                  <a16:creationId xmlns:a16="http://schemas.microsoft.com/office/drawing/2014/main" id="{DBE9254F-BAA9-F4A1-7909-B1F0E5004D4E}"/>
                </a:ext>
              </a:extLst>
            </p:cNvPr>
            <p:cNvSpPr txBox="1">
              <a:spLocks/>
            </p:cNvSpPr>
            <p:nvPr/>
          </p:nvSpPr>
          <p:spPr>
            <a:xfrm>
              <a:off x="5317434" y="4813201"/>
              <a:ext cx="6808304" cy="8716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a:p>
            <a:p>
              <a:pPr marL="457200" lvl="1" indent="0">
                <a:buNone/>
              </a:pPr>
              <a:r>
                <a:rPr lang="fr-FR" sz="2000" i="1" dirty="0">
                  <a:solidFill>
                    <a:schemeClr val="tx1"/>
                  </a:solidFill>
                </a:rPr>
                <a:t>Dépassement de plusieurs valeurs de comparaison utilisées aux Pays-Bas, au Danemark et aux USA (Hawaï) :</a:t>
              </a:r>
            </a:p>
          </p:txBody>
        </p:sp>
        <p:pic>
          <p:nvPicPr>
            <p:cNvPr id="22" name="Image 21">
              <a:extLst>
                <a:ext uri="{FF2B5EF4-FFF2-40B4-BE49-F238E27FC236}">
                  <a16:creationId xmlns:a16="http://schemas.microsoft.com/office/drawing/2014/main" id="{605253DC-E7F9-1D01-156F-30483A7EC670}"/>
                </a:ext>
              </a:extLst>
            </p:cNvPr>
            <p:cNvPicPr>
              <a:picLocks noChangeAspect="1"/>
            </p:cNvPicPr>
            <p:nvPr/>
          </p:nvPicPr>
          <p:blipFill>
            <a:blip r:embed="rId4"/>
            <a:stretch>
              <a:fillRect/>
            </a:stretch>
          </p:blipFill>
          <p:spPr>
            <a:xfrm>
              <a:off x="9259363" y="5592162"/>
              <a:ext cx="2681118" cy="1268351"/>
            </a:xfrm>
            <a:prstGeom prst="rect">
              <a:avLst/>
            </a:prstGeom>
          </p:spPr>
        </p:pic>
        <p:sp>
          <p:nvSpPr>
            <p:cNvPr id="25" name="Espace réservé du contenu 2">
              <a:extLst>
                <a:ext uri="{FF2B5EF4-FFF2-40B4-BE49-F238E27FC236}">
                  <a16:creationId xmlns:a16="http://schemas.microsoft.com/office/drawing/2014/main" id="{E0C87563-1699-8D1B-D140-48CF9357208F}"/>
                </a:ext>
              </a:extLst>
            </p:cNvPr>
            <p:cNvSpPr txBox="1">
              <a:spLocks/>
            </p:cNvSpPr>
            <p:nvPr/>
          </p:nvSpPr>
          <p:spPr>
            <a:xfrm>
              <a:off x="5438966" y="4933403"/>
              <a:ext cx="3949136" cy="2649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a:p>
            <a:p>
              <a:pPr marL="457200" lvl="1" indent="0">
                <a:buNone/>
              </a:pPr>
              <a:endParaRPr lang="fr-FR" sz="2000" i="1" dirty="0">
                <a:solidFill>
                  <a:schemeClr val="tx1"/>
                </a:solidFill>
              </a:endParaRPr>
            </a:p>
            <a:p>
              <a:pPr lvl="1">
                <a:lnSpc>
                  <a:spcPct val="100000"/>
                </a:lnSpc>
                <a:buFont typeface="Symbol" panose="05050102010706020507" pitchFamily="18" charset="2"/>
                <a:buChar char="Þ"/>
              </a:pPr>
              <a:r>
                <a:rPr lang="fr-FR" sz="1800" dirty="0">
                  <a:solidFill>
                    <a:schemeClr val="tx1"/>
                  </a:solidFill>
                </a:rPr>
                <a:t> </a:t>
              </a:r>
              <a:r>
                <a:rPr lang="fr-FR" sz="1800" i="1" dirty="0">
                  <a:solidFill>
                    <a:schemeClr val="tx1"/>
                  </a:solidFill>
                </a:rPr>
                <a:t>Poursuivre les investigations </a:t>
              </a:r>
            </a:p>
            <a:p>
              <a:pPr lvl="1">
                <a:lnSpc>
                  <a:spcPct val="100000"/>
                </a:lnSpc>
                <a:buFont typeface="Symbol" panose="05050102010706020507" pitchFamily="18" charset="2"/>
                <a:buChar char="Þ"/>
              </a:pPr>
              <a:r>
                <a:rPr lang="fr-FR" sz="1800" i="1" dirty="0">
                  <a:solidFill>
                    <a:schemeClr val="tx1"/>
                  </a:solidFill>
                </a:rPr>
                <a:t> Evaluer les risques</a:t>
              </a:r>
            </a:p>
            <a:p>
              <a:pPr lvl="1">
                <a:lnSpc>
                  <a:spcPct val="100000"/>
                </a:lnSpc>
                <a:buFont typeface="Symbol" panose="05050102010706020507" pitchFamily="18" charset="2"/>
                <a:buChar char="Þ"/>
              </a:pPr>
              <a:r>
                <a:rPr lang="fr-FR" sz="1800" i="1" dirty="0">
                  <a:solidFill>
                    <a:schemeClr val="tx1"/>
                  </a:solidFill>
                </a:rPr>
                <a:t> Se rapprocher des autorités compétentes</a:t>
              </a:r>
            </a:p>
          </p:txBody>
        </p:sp>
      </p:grpSp>
      <p:cxnSp>
        <p:nvCxnSpPr>
          <p:cNvPr id="9" name="Connecteur droit 8">
            <a:extLst>
              <a:ext uri="{FF2B5EF4-FFF2-40B4-BE49-F238E27FC236}">
                <a16:creationId xmlns:a16="http://schemas.microsoft.com/office/drawing/2014/main" id="{EC81E2AC-CE31-031F-A27A-815110772889}"/>
              </a:ext>
            </a:extLst>
          </p:cNvPr>
          <p:cNvCxnSpPr>
            <a:cxnSpLocks/>
            <a:stCxn id="15" idx="3"/>
          </p:cNvCxnSpPr>
          <p:nvPr/>
        </p:nvCxnSpPr>
        <p:spPr>
          <a:xfrm flipV="1">
            <a:off x="5317434" y="5603057"/>
            <a:ext cx="381210" cy="44778"/>
          </a:xfrm>
          <a:prstGeom prst="line">
            <a:avLst/>
          </a:prstGeom>
          <a:ln w="25400">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29" name="Connecteur droit 28">
            <a:extLst>
              <a:ext uri="{FF2B5EF4-FFF2-40B4-BE49-F238E27FC236}">
                <a16:creationId xmlns:a16="http://schemas.microsoft.com/office/drawing/2014/main" id="{4BBF8013-0F2E-F07E-708C-76F3DBB3EC6A}"/>
              </a:ext>
            </a:extLst>
          </p:cNvPr>
          <p:cNvCxnSpPr>
            <a:cxnSpLocks/>
            <a:stCxn id="15" idx="3"/>
          </p:cNvCxnSpPr>
          <p:nvPr/>
        </p:nvCxnSpPr>
        <p:spPr>
          <a:xfrm flipV="1">
            <a:off x="5317434" y="3632629"/>
            <a:ext cx="381210" cy="2015206"/>
          </a:xfrm>
          <a:prstGeom prst="line">
            <a:avLst/>
          </a:prstGeom>
          <a:ln w="25400">
            <a:solidFill>
              <a:schemeClr val="accent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539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FEA4075-4E1C-3A29-407F-7AE8DCE0B613}"/>
              </a:ext>
            </a:extLst>
          </p:cNvPr>
          <p:cNvPicPr>
            <a:picLocks noChangeAspect="1"/>
          </p:cNvPicPr>
          <p:nvPr/>
        </p:nvPicPr>
        <p:blipFill>
          <a:blip r:embed="rId3"/>
          <a:stretch>
            <a:fillRect/>
          </a:stretch>
        </p:blipFill>
        <p:spPr>
          <a:xfrm>
            <a:off x="6164981" y="1470660"/>
            <a:ext cx="5791200" cy="5387340"/>
          </a:xfrm>
          <a:prstGeom prst="rect">
            <a:avLst/>
          </a:prstGeom>
          <a:solidFill>
            <a:schemeClr val="bg1"/>
          </a:solidFill>
        </p:spPr>
      </p:pic>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a:xfrm>
            <a:off x="838201" y="278498"/>
            <a:ext cx="9026236" cy="1325563"/>
          </a:xfrm>
        </p:spPr>
        <p:txBody>
          <a:bodyPr/>
          <a:lstStyle/>
          <a:p>
            <a:pPr marL="742950" indent="-742950">
              <a:buFont typeface="+mj-lt"/>
              <a:buAutoNum type="arabicPeriod" startAt="4"/>
            </a:pPr>
            <a:r>
              <a:rPr lang="fr-FR" dirty="0"/>
              <a:t>Eaux - Valeurs de comparaison</a:t>
            </a:r>
          </a:p>
        </p:txBody>
      </p:sp>
      <p:sp>
        <p:nvSpPr>
          <p:cNvPr id="3" name="Espace réservé du contenu 2">
            <a:extLst>
              <a:ext uri="{FF2B5EF4-FFF2-40B4-BE49-F238E27FC236}">
                <a16:creationId xmlns:a16="http://schemas.microsoft.com/office/drawing/2014/main" id="{5CA1BD9C-7220-62B3-387C-BEDDE912AF80}"/>
              </a:ext>
            </a:extLst>
          </p:cNvPr>
          <p:cNvSpPr>
            <a:spLocks noGrp="1"/>
          </p:cNvSpPr>
          <p:nvPr>
            <p:ph idx="1"/>
          </p:nvPr>
        </p:nvSpPr>
        <p:spPr>
          <a:xfrm>
            <a:off x="356134" y="1611825"/>
            <a:ext cx="5467150" cy="2632915"/>
          </a:xfrm>
        </p:spPr>
        <p:txBody>
          <a:bodyPr>
            <a:normAutofit fontScale="92500"/>
          </a:bodyPr>
          <a:lstStyle/>
          <a:p>
            <a:r>
              <a:rPr lang="fr-FR" sz="2200" b="1" dirty="0"/>
              <a:t>11 Prélèvements :</a:t>
            </a:r>
          </a:p>
          <a:p>
            <a:pPr lvl="1"/>
            <a:r>
              <a:rPr lang="fr-FR" sz="1700" b="1" dirty="0"/>
              <a:t>7 échantillons d’eau souterraine</a:t>
            </a:r>
            <a:endParaRPr lang="fr-FR" sz="1700" dirty="0"/>
          </a:p>
          <a:p>
            <a:pPr lvl="1"/>
            <a:r>
              <a:rPr lang="fr-FR" sz="1700" b="1" dirty="0"/>
              <a:t>2 échantillons d’eau superficielle</a:t>
            </a:r>
            <a:r>
              <a:rPr lang="fr-FR" sz="1700" dirty="0"/>
              <a:t> </a:t>
            </a:r>
          </a:p>
          <a:p>
            <a:pPr lvl="1"/>
            <a:r>
              <a:rPr lang="fr-FR" sz="1700" b="1" dirty="0"/>
              <a:t>2 échantillons d’eau potable</a:t>
            </a:r>
          </a:p>
          <a:p>
            <a:r>
              <a:rPr lang="fr-FR" sz="2200" b="1" dirty="0"/>
              <a:t>Norme européenne pour l’eau potable entre en vigueur en janvier 2026 en France</a:t>
            </a:r>
          </a:p>
          <a:p>
            <a:r>
              <a:rPr lang="fr-FR" sz="2200" dirty="0">
                <a:effectLst/>
                <a:latin typeface="Calibri" panose="020F0502020204030204" pitchFamily="34" charset="0"/>
                <a:ea typeface="Calibri" panose="020F0502020204030204" pitchFamily="34" charset="0"/>
                <a:cs typeface="Times New Roman" panose="02020603050405020304" pitchFamily="18" charset="0"/>
              </a:rPr>
              <a:t>Valeurs de référence divergent selon les pays</a:t>
            </a:r>
            <a:r>
              <a:rPr lang="fr-FR" sz="2200" dirty="0">
                <a:latin typeface="Calibri" panose="020F0502020204030204" pitchFamily="34" charset="0"/>
                <a:ea typeface="Calibri" panose="020F0502020204030204" pitchFamily="34" charset="0"/>
                <a:cs typeface="Times New Roman" panose="02020603050405020304" pitchFamily="18" charset="0"/>
              </a:rPr>
              <a:t> et</a:t>
            </a:r>
            <a:r>
              <a:rPr lang="fr-FR" sz="2200" dirty="0">
                <a:effectLst/>
                <a:latin typeface="Calibri" panose="020F0502020204030204" pitchFamily="34" charset="0"/>
                <a:ea typeface="Calibri" panose="020F0502020204030204" pitchFamily="34" charset="0"/>
                <a:cs typeface="Times New Roman" panose="02020603050405020304" pitchFamily="18" charset="0"/>
              </a:rPr>
              <a:t> l’usage : eau potable, eaux brutes, arrosage</a:t>
            </a:r>
            <a:endParaRPr lang="fr-FR" sz="2200" dirty="0"/>
          </a:p>
        </p:txBody>
      </p:sp>
      <p:sp>
        <p:nvSpPr>
          <p:cNvPr id="11" name="ZoneTexte 10">
            <a:extLst>
              <a:ext uri="{FF2B5EF4-FFF2-40B4-BE49-F238E27FC236}">
                <a16:creationId xmlns:a16="http://schemas.microsoft.com/office/drawing/2014/main" id="{86B95B19-A03D-B9A8-DF61-C8FFB654663F}"/>
              </a:ext>
            </a:extLst>
          </p:cNvPr>
          <p:cNvSpPr txBox="1"/>
          <p:nvPr/>
        </p:nvSpPr>
        <p:spPr>
          <a:xfrm>
            <a:off x="543828" y="5503645"/>
            <a:ext cx="4738255" cy="646331"/>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accent4">
                    <a:lumMod val="75000"/>
                  </a:schemeClr>
                </a:solidFill>
              </a:rPr>
              <a:t>l’arrosage d’espaces verts (absence de référence) pour les autres forages</a:t>
            </a:r>
          </a:p>
        </p:txBody>
      </p:sp>
      <p:sp>
        <p:nvSpPr>
          <p:cNvPr id="14" name="ZoneTexte 13">
            <a:extLst>
              <a:ext uri="{FF2B5EF4-FFF2-40B4-BE49-F238E27FC236}">
                <a16:creationId xmlns:a16="http://schemas.microsoft.com/office/drawing/2014/main" id="{A7E41861-4A60-B510-42CB-D18A669109AD}"/>
              </a:ext>
            </a:extLst>
          </p:cNvPr>
          <p:cNvSpPr txBox="1"/>
          <p:nvPr/>
        </p:nvSpPr>
        <p:spPr>
          <a:xfrm>
            <a:off x="493320" y="4487982"/>
            <a:ext cx="4738255" cy="369332"/>
          </a:xfrm>
          <a:prstGeom prst="rect">
            <a:avLst/>
          </a:prstGeom>
          <a:noFill/>
        </p:spPr>
        <p:txBody>
          <a:bodyPr wrap="square" rtlCol="0">
            <a:spAutoFit/>
          </a:bodyPr>
          <a:lstStyle/>
          <a:p>
            <a:r>
              <a:rPr lang="fr-FR" dirty="0">
                <a:solidFill>
                  <a:schemeClr val="accent4">
                    <a:lumMod val="75000"/>
                  </a:schemeClr>
                </a:solidFill>
              </a:rPr>
              <a:t>Les forages échantillonnés sont utilisés pour :</a:t>
            </a:r>
          </a:p>
        </p:txBody>
      </p:sp>
      <p:sp>
        <p:nvSpPr>
          <p:cNvPr id="5" name="ZoneTexte 4">
            <a:extLst>
              <a:ext uri="{FF2B5EF4-FFF2-40B4-BE49-F238E27FC236}">
                <a16:creationId xmlns:a16="http://schemas.microsoft.com/office/drawing/2014/main" id="{FB47F184-1A9B-284F-B968-EC27F35B9E14}"/>
              </a:ext>
            </a:extLst>
          </p:cNvPr>
          <p:cNvSpPr txBox="1"/>
          <p:nvPr/>
        </p:nvSpPr>
        <p:spPr>
          <a:xfrm>
            <a:off x="543829" y="4580315"/>
            <a:ext cx="4738255" cy="923330"/>
          </a:xfrm>
          <a:prstGeom prst="rect">
            <a:avLst/>
          </a:prstGeom>
          <a:noFill/>
        </p:spPr>
        <p:txBody>
          <a:bodyPr wrap="square" rtlCol="0">
            <a:spAutoFit/>
          </a:bodyPr>
          <a:lstStyle/>
          <a:p>
            <a:endParaRPr lang="fr-FR" dirty="0">
              <a:solidFill>
                <a:schemeClr val="accent4">
                  <a:lumMod val="75000"/>
                </a:schemeClr>
              </a:solidFill>
            </a:endParaRPr>
          </a:p>
          <a:p>
            <a:pPr marL="285750" indent="-285750">
              <a:buFont typeface="Arial" panose="020B0604020202020204" pitchFamily="34" charset="0"/>
              <a:buChar char="•"/>
            </a:pPr>
            <a:r>
              <a:rPr lang="fr-FR" dirty="0">
                <a:solidFill>
                  <a:schemeClr val="accent4">
                    <a:lumMod val="75000"/>
                  </a:schemeClr>
                </a:solidFill>
              </a:rPr>
              <a:t> l’arrosage de végétaux/denrées alimentaires pour le potager urbain (référence US EPA) ou</a:t>
            </a:r>
          </a:p>
        </p:txBody>
      </p:sp>
      <p:sp>
        <p:nvSpPr>
          <p:cNvPr id="6" name="Ellipse 5">
            <a:extLst>
              <a:ext uri="{FF2B5EF4-FFF2-40B4-BE49-F238E27FC236}">
                <a16:creationId xmlns:a16="http://schemas.microsoft.com/office/drawing/2014/main" id="{D8278A5E-1915-E18C-BAFE-BF52668437DD}"/>
              </a:ext>
            </a:extLst>
          </p:cNvPr>
          <p:cNvSpPr/>
          <p:nvPr/>
        </p:nvSpPr>
        <p:spPr>
          <a:xfrm>
            <a:off x="11038259" y="2622218"/>
            <a:ext cx="917922" cy="70812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F52ACEEC-1D6C-C71A-B73E-6D1725BBE5C1}"/>
              </a:ext>
            </a:extLst>
          </p:cNvPr>
          <p:cNvCxnSpPr>
            <a:cxnSpLocks/>
            <a:endCxn id="6" idx="3"/>
          </p:cNvCxnSpPr>
          <p:nvPr/>
        </p:nvCxnSpPr>
        <p:spPr>
          <a:xfrm flipV="1">
            <a:off x="5231575" y="3226639"/>
            <a:ext cx="5941111" cy="194143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3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FCA53-1EBC-813D-62DE-BE58727D5711}"/>
              </a:ext>
            </a:extLst>
          </p:cNvPr>
          <p:cNvSpPr>
            <a:spLocks noGrp="1"/>
          </p:cNvSpPr>
          <p:nvPr>
            <p:ph type="title"/>
          </p:nvPr>
        </p:nvSpPr>
        <p:spPr/>
        <p:txBody>
          <a:bodyPr/>
          <a:lstStyle/>
          <a:p>
            <a:pPr marL="742950" indent="-742950">
              <a:buFont typeface="+mj-lt"/>
              <a:buAutoNum type="arabicPeriod" startAt="4"/>
            </a:pPr>
            <a:r>
              <a:rPr lang="fr-FR" dirty="0"/>
              <a:t>Eaux - Résultats et Recommandations</a:t>
            </a:r>
            <a:br>
              <a:rPr lang="fr-FR" dirty="0"/>
            </a:br>
            <a:r>
              <a:rPr lang="fr-FR" dirty="0"/>
              <a:t>Oullins </a:t>
            </a:r>
          </a:p>
        </p:txBody>
      </p:sp>
      <p:sp>
        <p:nvSpPr>
          <p:cNvPr id="7" name="Rectangle : coins arrondis 6">
            <a:extLst>
              <a:ext uri="{FF2B5EF4-FFF2-40B4-BE49-F238E27FC236}">
                <a16:creationId xmlns:a16="http://schemas.microsoft.com/office/drawing/2014/main" id="{B7BA88E2-8647-F45C-EA85-2DF944144AEC}"/>
              </a:ext>
            </a:extLst>
          </p:cNvPr>
          <p:cNvSpPr/>
          <p:nvPr/>
        </p:nvSpPr>
        <p:spPr>
          <a:xfrm>
            <a:off x="355601" y="2688638"/>
            <a:ext cx="11029968" cy="689021"/>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Eaux souterraines :</a:t>
            </a:r>
          </a:p>
          <a:p>
            <a:pPr algn="ctr"/>
            <a:endParaRPr lang="fr-FR" b="1" dirty="0">
              <a:solidFill>
                <a:schemeClr val="tx1"/>
              </a:solidFill>
            </a:endParaRPr>
          </a:p>
        </p:txBody>
      </p:sp>
      <p:sp>
        <p:nvSpPr>
          <p:cNvPr id="16" name="Rectangle : coins arrondis 15">
            <a:extLst>
              <a:ext uri="{FF2B5EF4-FFF2-40B4-BE49-F238E27FC236}">
                <a16:creationId xmlns:a16="http://schemas.microsoft.com/office/drawing/2014/main" id="{111FE14D-AD70-9A94-9A1F-E4DB6F60797F}"/>
              </a:ext>
            </a:extLst>
          </p:cNvPr>
          <p:cNvSpPr/>
          <p:nvPr/>
        </p:nvSpPr>
        <p:spPr>
          <a:xfrm>
            <a:off x="355601" y="3429000"/>
            <a:ext cx="5447872" cy="3304179"/>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D6059AE3-18A8-6051-F079-7C0B34B654FA}"/>
              </a:ext>
            </a:extLst>
          </p:cNvPr>
          <p:cNvSpPr txBox="1"/>
          <p:nvPr/>
        </p:nvSpPr>
        <p:spPr>
          <a:xfrm>
            <a:off x="874274" y="3498542"/>
            <a:ext cx="4884861" cy="1200329"/>
          </a:xfrm>
          <a:prstGeom prst="rect">
            <a:avLst/>
          </a:prstGeom>
          <a:noFill/>
        </p:spPr>
        <p:txBody>
          <a:bodyPr wrap="square" rtlCol="0">
            <a:spAutoFit/>
          </a:bodyPr>
          <a:lstStyle/>
          <a:p>
            <a:r>
              <a:rPr lang="fr-FR" dirty="0"/>
              <a:t>Dépassement des valeurs de référence disponibles  eaux potables, eaux brutes</a:t>
            </a:r>
          </a:p>
          <a:p>
            <a:r>
              <a:rPr lang="fr-FR" dirty="0"/>
              <a:t>Absence de valeur de référence pour l'arrosage d'espaces verts</a:t>
            </a:r>
          </a:p>
        </p:txBody>
      </p:sp>
      <p:sp>
        <p:nvSpPr>
          <p:cNvPr id="24" name="ZoneTexte 23">
            <a:extLst>
              <a:ext uri="{FF2B5EF4-FFF2-40B4-BE49-F238E27FC236}">
                <a16:creationId xmlns:a16="http://schemas.microsoft.com/office/drawing/2014/main" id="{AF318DE9-AF24-947A-E7F3-62DB71B224E8}"/>
              </a:ext>
            </a:extLst>
          </p:cNvPr>
          <p:cNvSpPr txBox="1"/>
          <p:nvPr/>
        </p:nvSpPr>
        <p:spPr>
          <a:xfrm>
            <a:off x="653467" y="4696676"/>
            <a:ext cx="5284050" cy="1015663"/>
          </a:xfrm>
          <a:prstGeom prst="rect">
            <a:avLst/>
          </a:prstGeom>
          <a:noFill/>
        </p:spPr>
        <p:txBody>
          <a:bodyPr wrap="square">
            <a:spAutoFit/>
          </a:bodyPr>
          <a:lstStyle/>
          <a:p>
            <a:pPr marL="285750" indent="-285750">
              <a:buFont typeface="Symbol" panose="05050102010706020507" pitchFamily="18" charset="2"/>
              <a:buChar char="Þ"/>
            </a:pPr>
            <a:r>
              <a:rPr lang="fr-FR" sz="1500" i="1" dirty="0"/>
              <a:t>Identifier l'origine possible des composés détectés</a:t>
            </a:r>
          </a:p>
          <a:p>
            <a:pPr marL="285750" indent="-285750">
              <a:buFont typeface="Symbol" panose="05050102010706020507" pitchFamily="18" charset="2"/>
              <a:buChar char="Þ"/>
            </a:pPr>
            <a:r>
              <a:rPr lang="fr-FR" sz="1500" i="1" dirty="0"/>
              <a:t>Réaliser des prélèvements sur les ouvrages utilisés pour l’alimentation en eau potable situés en aval sur la commune de Ternay</a:t>
            </a:r>
          </a:p>
        </p:txBody>
      </p:sp>
      <p:pic>
        <p:nvPicPr>
          <p:cNvPr id="25" name="Image 24">
            <a:extLst>
              <a:ext uri="{FF2B5EF4-FFF2-40B4-BE49-F238E27FC236}">
                <a16:creationId xmlns:a16="http://schemas.microsoft.com/office/drawing/2014/main" id="{E2CA1893-D3EC-B66E-9F54-3BC2FA46CBD4}"/>
              </a:ext>
            </a:extLst>
          </p:cNvPr>
          <p:cNvPicPr>
            <a:picLocks noChangeAspect="1"/>
          </p:cNvPicPr>
          <p:nvPr/>
        </p:nvPicPr>
        <p:blipFill rotWithShape="1">
          <a:blip r:embed="rId3"/>
          <a:srcRect t="79586" b="4029"/>
          <a:stretch/>
        </p:blipFill>
        <p:spPr>
          <a:xfrm>
            <a:off x="1901709" y="5734995"/>
            <a:ext cx="3363546" cy="186164"/>
          </a:xfrm>
          <a:prstGeom prst="rect">
            <a:avLst/>
          </a:prstGeom>
        </p:spPr>
      </p:pic>
      <p:sp>
        <p:nvSpPr>
          <p:cNvPr id="12" name="ZoneTexte 11">
            <a:extLst>
              <a:ext uri="{FF2B5EF4-FFF2-40B4-BE49-F238E27FC236}">
                <a16:creationId xmlns:a16="http://schemas.microsoft.com/office/drawing/2014/main" id="{A5DBE79B-16BA-8F54-419E-BB3EB18FB41B}"/>
              </a:ext>
            </a:extLst>
          </p:cNvPr>
          <p:cNvSpPr txBox="1"/>
          <p:nvPr/>
        </p:nvSpPr>
        <p:spPr>
          <a:xfrm>
            <a:off x="653467" y="3008327"/>
            <a:ext cx="6014467" cy="369332"/>
          </a:xfrm>
          <a:prstGeom prst="rect">
            <a:avLst/>
          </a:prstGeom>
          <a:noFill/>
        </p:spPr>
        <p:txBody>
          <a:bodyPr wrap="none" rtlCol="0">
            <a:spAutoFit/>
          </a:bodyPr>
          <a:lstStyle/>
          <a:p>
            <a:pPr marL="285750" indent="-285750">
              <a:buFontTx/>
              <a:buChar char="-"/>
            </a:pPr>
            <a:r>
              <a:rPr lang="fr-FR" dirty="0"/>
              <a:t>Prélèvement forage du s</a:t>
            </a:r>
            <a:r>
              <a:rPr lang="fr-FR" dirty="0">
                <a:solidFill>
                  <a:schemeClr val="tx1"/>
                </a:solidFill>
              </a:rPr>
              <a:t>tade </a:t>
            </a:r>
            <a:r>
              <a:rPr lang="fr-FR" dirty="0" err="1">
                <a:solidFill>
                  <a:schemeClr val="tx1"/>
                </a:solidFill>
              </a:rPr>
              <a:t>Merlo</a:t>
            </a:r>
            <a:r>
              <a:rPr lang="fr-FR" dirty="0">
                <a:solidFill>
                  <a:schemeClr val="tx1"/>
                </a:solidFill>
              </a:rPr>
              <a:t> -&gt; </a:t>
            </a:r>
            <a:r>
              <a:rPr lang="fr-FR" i="1" dirty="0">
                <a:solidFill>
                  <a:schemeClr val="tx1"/>
                </a:solidFill>
              </a:rPr>
              <a:t>Arrosage espace vert</a:t>
            </a:r>
            <a:endParaRPr lang="fr-FR" dirty="0">
              <a:solidFill>
                <a:schemeClr val="tx1"/>
              </a:solidFill>
            </a:endParaRPr>
          </a:p>
        </p:txBody>
      </p:sp>
      <p:sp>
        <p:nvSpPr>
          <p:cNvPr id="3" name="Rectangle : coins arrondis 2">
            <a:extLst>
              <a:ext uri="{FF2B5EF4-FFF2-40B4-BE49-F238E27FC236}">
                <a16:creationId xmlns:a16="http://schemas.microsoft.com/office/drawing/2014/main" id="{5C2EFF77-D89D-0E2B-D036-0A949FA136B1}"/>
              </a:ext>
            </a:extLst>
          </p:cNvPr>
          <p:cNvSpPr/>
          <p:nvPr/>
        </p:nvSpPr>
        <p:spPr>
          <a:xfrm>
            <a:off x="355600" y="1607416"/>
            <a:ext cx="5740398" cy="100634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Eau potable/ du robinet : </a:t>
            </a:r>
            <a:r>
              <a:rPr lang="fr-FR" dirty="0">
                <a:solidFill>
                  <a:schemeClr val="tx1"/>
                </a:solidFill>
              </a:rPr>
              <a:t>conforme aux valeurs de référence</a:t>
            </a:r>
            <a:r>
              <a:rPr lang="fr-FR" dirty="0"/>
              <a:t> </a:t>
            </a:r>
          </a:p>
          <a:p>
            <a:endParaRPr lang="fr-FR" dirty="0"/>
          </a:p>
        </p:txBody>
      </p:sp>
      <p:pic>
        <p:nvPicPr>
          <p:cNvPr id="4" name="Image 3">
            <a:extLst>
              <a:ext uri="{FF2B5EF4-FFF2-40B4-BE49-F238E27FC236}">
                <a16:creationId xmlns:a16="http://schemas.microsoft.com/office/drawing/2014/main" id="{0903BD0B-F146-0224-849A-671BA4DC889E}"/>
              </a:ext>
            </a:extLst>
          </p:cNvPr>
          <p:cNvPicPr>
            <a:picLocks noChangeAspect="1"/>
          </p:cNvPicPr>
          <p:nvPr/>
        </p:nvPicPr>
        <p:blipFill rotWithShape="1">
          <a:blip r:embed="rId4"/>
          <a:srcRect b="41097"/>
          <a:stretch/>
        </p:blipFill>
        <p:spPr>
          <a:xfrm>
            <a:off x="3021663" y="2015068"/>
            <a:ext cx="2529840" cy="323165"/>
          </a:xfrm>
          <a:prstGeom prst="rect">
            <a:avLst/>
          </a:prstGeom>
        </p:spPr>
      </p:pic>
      <p:sp>
        <p:nvSpPr>
          <p:cNvPr id="5" name="ZoneTexte 4">
            <a:extLst>
              <a:ext uri="{FF2B5EF4-FFF2-40B4-BE49-F238E27FC236}">
                <a16:creationId xmlns:a16="http://schemas.microsoft.com/office/drawing/2014/main" id="{6073674E-C651-04E8-6558-A53F431FFC66}"/>
              </a:ext>
            </a:extLst>
          </p:cNvPr>
          <p:cNvSpPr txBox="1"/>
          <p:nvPr/>
        </p:nvSpPr>
        <p:spPr>
          <a:xfrm>
            <a:off x="838201" y="2239259"/>
            <a:ext cx="2433110" cy="323165"/>
          </a:xfrm>
          <a:prstGeom prst="rect">
            <a:avLst/>
          </a:prstGeom>
          <a:noFill/>
        </p:spPr>
        <p:txBody>
          <a:bodyPr wrap="square">
            <a:spAutoFit/>
          </a:bodyPr>
          <a:lstStyle/>
          <a:p>
            <a:pPr marL="285750" indent="-285750">
              <a:buFont typeface="Symbol" panose="05050102010706020507" pitchFamily="18" charset="2"/>
              <a:buChar char="Þ"/>
            </a:pPr>
            <a:r>
              <a:rPr lang="fr-FR" sz="1500" i="1" dirty="0"/>
              <a:t>Aucune restriction </a:t>
            </a:r>
          </a:p>
        </p:txBody>
      </p:sp>
    </p:spTree>
    <p:extLst>
      <p:ext uri="{BB962C8B-B14F-4D97-AF65-F5344CB8AC3E}">
        <p14:creationId xmlns:p14="http://schemas.microsoft.com/office/powerpoint/2010/main" val="40691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P spid="2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FRA 2019-2020" id="{01CEA133-0FFD-49E3-9D5B-0F4CA3663BD6}" vid="{617AF187-7360-4526-9150-38AD11C502C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720195D39D2146B206E75BC4249550" ma:contentTypeVersion="17" ma:contentTypeDescription="Crée un document." ma:contentTypeScope="" ma:versionID="5383be6a100f6d5e8f0546bc6ecf1e52">
  <xsd:schema xmlns:xsd="http://www.w3.org/2001/XMLSchema" xmlns:xs="http://www.w3.org/2001/XMLSchema" xmlns:p="http://schemas.microsoft.com/office/2006/metadata/properties" xmlns:ns2="dc724753-df56-49f7-8f2e-250ed6ffc700" xmlns:ns3="71225aca-6171-4788-9bb2-0db1cd9fd570" targetNamespace="http://schemas.microsoft.com/office/2006/metadata/properties" ma:root="true" ma:fieldsID="a416291849bdd3e91da59d6ffbf1db4e" ns2:_="" ns3:_="">
    <xsd:import namespace="dc724753-df56-49f7-8f2e-250ed6ffc700"/>
    <xsd:import namespace="71225aca-6171-4788-9bb2-0db1cd9fd570"/>
    <xsd:element name="properties">
      <xsd:complexType>
        <xsd:sequence>
          <xsd:element name="documentManagement">
            <xsd:complexType>
              <xsd:all>
                <xsd:element ref="ns2:Procédures_x0020_générales"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24753-df56-49f7-8f2e-250ed6ffc700" elementFormDefault="qualified">
    <xsd:import namespace="http://schemas.microsoft.com/office/2006/documentManagement/types"/>
    <xsd:import namespace="http://schemas.microsoft.com/office/infopath/2007/PartnerControls"/>
    <xsd:element name="Procédures_x0020_générales" ma:index="4" nillable="true" ma:displayName="Procédures générales" ma:internalName="Proc_x00e9_dures_x0020_g_x00e9_n_x00e9_rales" ma:readOnly="false">
      <xsd:complexType>
        <xsd:complexContent>
          <xsd:extension base="dms:MultiChoice">
            <xsd:sequence>
              <xsd:element name="Value" maxOccurs="unbounded" minOccurs="0" nillable="true">
                <xsd:simpleType>
                  <xsd:restriction base="dms:Choice">
                    <xsd:enumeration value="Management"/>
                    <xsd:enumeration value="Commercial"/>
                    <xsd:enumeration value="Réalisation"/>
                    <xsd:enumeration value="Ressources Humaines"/>
                    <xsd:enumeration value="Administratif et Gestion"/>
                    <xsd:enumeration value="Méthodes et Innovation"/>
                  </xsd:restriction>
                </xsd:simpleType>
              </xsd:element>
            </xsd:sequence>
          </xsd:extension>
        </xsd:complexContent>
      </xsd:complex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4ad91314-6941-4a7c-b8dc-b5598ad74d8d"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225aca-6171-4788-9bb2-0db1cd9fd570" elementFormDefault="qualified">
    <xsd:import namespace="http://schemas.microsoft.com/office/2006/documentManagement/types"/>
    <xsd:import namespace="http://schemas.microsoft.com/office/infopath/2007/PartnerControls"/>
    <xsd:element name="SharedWithUsers" ma:index="7" nillable="true" ma:displayName="Partagé avec" ma:SearchPeopleOnly="false" ma:SharePointGroup="0" ma:internalName="SharedWithUsers"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c3589253-5130-4544-bccc-7d574b8b4223}" ma:internalName="TaxCatchAll" ma:showField="CatchAllData" ma:web="71225aca-6171-4788-9bb2-0db1cd9fd5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Type de contenu"/>
        <xsd:element ref="dc:title" minOccurs="0" maxOccurs="1" ma:index="3"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1225aca-6171-4788-9bb2-0db1cd9fd570">
      <UserInfo>
        <DisplayName>Clarisse MOUNE</DisplayName>
        <AccountId>121</AccountId>
        <AccountType/>
      </UserInfo>
    </SharedWithUsers>
    <Procédures_x0020_générales xmlns="dc724753-df56-49f7-8f2e-250ed6ffc700" xsi:nil="true"/>
    <lcf76f155ced4ddcb4097134ff3c332f xmlns="dc724753-df56-49f7-8f2e-250ed6ffc700">
      <Terms xmlns="http://schemas.microsoft.com/office/infopath/2007/PartnerControls"/>
    </lcf76f155ced4ddcb4097134ff3c332f>
    <TaxCatchAll xmlns="71225aca-6171-4788-9bb2-0db1cd9fd5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8A86C-45C7-49A7-B232-C754A194B2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24753-df56-49f7-8f2e-250ed6ffc700"/>
    <ds:schemaRef ds:uri="71225aca-6171-4788-9bb2-0db1cd9fd5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46F2CF-39B2-4852-A733-C122FB6BA727}">
  <ds:schemaRefs>
    <ds:schemaRef ds:uri="http://purl.org/dc/elements/1.1/"/>
    <ds:schemaRef ds:uri="dc724753-df56-49f7-8f2e-250ed6ffc700"/>
    <ds:schemaRef ds:uri="http://www.w3.org/XML/1998/namespace"/>
    <ds:schemaRef ds:uri="http://schemas.microsoft.com/office/2006/documentManagement/types"/>
    <ds:schemaRef ds:uri="http://schemas.openxmlformats.org/package/2006/metadata/core-properties"/>
    <ds:schemaRef ds:uri="71225aca-6171-4788-9bb2-0db1cd9fd570"/>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D51CF55-9C3B-4E4B-99F8-89007B2DD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4887</TotalTime>
  <Words>1246</Words>
  <Application>Microsoft Office PowerPoint</Application>
  <PresentationFormat>Grand écran</PresentationFormat>
  <Paragraphs>186</Paragraphs>
  <Slides>18</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Museo Slab 500</vt:lpstr>
      <vt:lpstr>Symbol</vt:lpstr>
      <vt:lpstr>Wingdings</vt:lpstr>
      <vt:lpstr>Thème Office</vt:lpstr>
      <vt:lpstr>Etat des lieux des concentrations en PFAS sur différents milieux</vt:lpstr>
      <vt:lpstr>Les PFAS</vt:lpstr>
      <vt:lpstr>Zone d’étude </vt:lpstr>
      <vt:lpstr>Sols superficiels - Méthodologie de prélèvement</vt:lpstr>
      <vt:lpstr>Sols superficiels - Valeurs de comparaison</vt:lpstr>
      <vt:lpstr>Sols superficiels - Résultats et recommandations Oullins</vt:lpstr>
      <vt:lpstr>Sols superficiels - Résultats et recommandations Ensemble de la zone d’étude </vt:lpstr>
      <vt:lpstr>Eaux - Valeurs de comparaison</vt:lpstr>
      <vt:lpstr>Eaux - Résultats et Recommandations Oullins </vt:lpstr>
      <vt:lpstr>Eaux - Résultats et Recommandations Ensemble de la zone d’étude </vt:lpstr>
      <vt:lpstr>Autres milieux investigués Ensemble de la zone d’étude </vt:lpstr>
      <vt:lpstr>Conclusions</vt:lpstr>
      <vt:lpstr>Conclusions</vt:lpstr>
      <vt:lpstr>Merci pour votre attention</vt:lpstr>
      <vt:lpstr>Tableaux de résultats - sol</vt:lpstr>
      <vt:lpstr>Tableaux de résultats - sol</vt:lpstr>
      <vt:lpstr>Tableau de résultats – sol  (légende)</vt:lpstr>
      <vt:lpstr>Tableaux de résultats - eaux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HAUGEARD SYLVIE</dc:creator>
  <cp:lastModifiedBy>Marie-charlotte FAVRE</cp:lastModifiedBy>
  <cp:revision>90</cp:revision>
  <cp:lastPrinted>2022-10-26T14:18:49Z</cp:lastPrinted>
  <dcterms:created xsi:type="dcterms:W3CDTF">2020-03-03T05:59:34Z</dcterms:created>
  <dcterms:modified xsi:type="dcterms:W3CDTF">2022-10-26T16:18:41Z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e5dff0f-8f2b-4675-8791-acbc2e5505d9_Enabled">
    <vt:lpwstr>True</vt:lpwstr>
  </property>
  <property fmtid="{D5CDD505-2E9C-101B-9397-08002B2CF9AE}" pid="3" name="MSIP_Label_ce5dff0f-8f2b-4675-8791-acbc2e5505d9_SiteId">
    <vt:lpwstr>7e1792ae-4f1a-4ff7-b80b-57b69beb7168</vt:lpwstr>
  </property>
  <property fmtid="{D5CDD505-2E9C-101B-9397-08002B2CF9AE}" pid="4" name="MSIP_Label_ce5dff0f-8f2b-4675-8791-acbc2e5505d9_Owner">
    <vt:lpwstr>harry.koopmans@centric.eu</vt:lpwstr>
  </property>
  <property fmtid="{D5CDD505-2E9C-101B-9397-08002B2CF9AE}" pid="5" name="MSIP_Label_ce5dff0f-8f2b-4675-8791-acbc2e5505d9_SetDate">
    <vt:lpwstr>2019-09-11T07:45:56.9121901Z</vt:lpwstr>
  </property>
  <property fmtid="{D5CDD505-2E9C-101B-9397-08002B2CF9AE}" pid="6" name="MSIP_Label_ce5dff0f-8f2b-4675-8791-acbc2e5505d9_Name">
    <vt:lpwstr>Public (V1)</vt:lpwstr>
  </property>
  <property fmtid="{D5CDD505-2E9C-101B-9397-08002B2CF9AE}" pid="7" name="MSIP_Label_ce5dff0f-8f2b-4675-8791-acbc2e5505d9_Application">
    <vt:lpwstr>Microsoft Azure Information Protection</vt:lpwstr>
  </property>
  <property fmtid="{D5CDD505-2E9C-101B-9397-08002B2CF9AE}" pid="8" name="MSIP_Label_ce5dff0f-8f2b-4675-8791-acbc2e5505d9_ActionId">
    <vt:lpwstr>c5739cfb-ac26-4844-bd45-d4463764c22a</vt:lpwstr>
  </property>
  <property fmtid="{D5CDD505-2E9C-101B-9397-08002B2CF9AE}" pid="9" name="MSIP_Label_ce5dff0f-8f2b-4675-8791-acbc2e5505d9_Extended_MSFT_Method">
    <vt:lpwstr>Manual</vt:lpwstr>
  </property>
  <property fmtid="{D5CDD505-2E9C-101B-9397-08002B2CF9AE}" pid="10" name="Sensitivity">
    <vt:lpwstr>Public (V1)</vt:lpwstr>
  </property>
  <property fmtid="{D5CDD505-2E9C-101B-9397-08002B2CF9AE}" pid="11" name="ContentTypeId">
    <vt:lpwstr>0x0101009E720195D39D2146B206E75BC4249550</vt:lpwstr>
  </property>
  <property fmtid="{D5CDD505-2E9C-101B-9397-08002B2CF9AE}" pid="12" name="_dlc_DocIdItemGuid">
    <vt:lpwstr>2ea2df44-e110-4e86-a7e2-227b13f3e3e4</vt:lpwstr>
  </property>
  <property fmtid="{D5CDD505-2E9C-101B-9397-08002B2CF9AE}" pid="13" name="_ExtendedDescription">
    <vt:lpwstr/>
  </property>
</Properties>
</file>